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98" r:id="rId2"/>
    <p:sldId id="343" r:id="rId3"/>
    <p:sldId id="365" r:id="rId4"/>
    <p:sldId id="380" r:id="rId5"/>
    <p:sldId id="381" r:id="rId6"/>
    <p:sldId id="378" r:id="rId7"/>
    <p:sldId id="383" r:id="rId8"/>
    <p:sldId id="370" r:id="rId9"/>
    <p:sldId id="384" r:id="rId10"/>
    <p:sldId id="382" r:id="rId11"/>
    <p:sldId id="344" r:id="rId12"/>
    <p:sldId id="366" r:id="rId13"/>
    <p:sldId id="367" r:id="rId14"/>
    <p:sldId id="373" r:id="rId15"/>
    <p:sldId id="375" r:id="rId16"/>
    <p:sldId id="364" r:id="rId17"/>
  </p:sldIdLst>
  <p:sldSz cx="9144000" cy="6858000" type="screen4x3"/>
  <p:notesSz cx="6797675" cy="9926638"/>
  <p:embeddedFontLst>
    <p:embeddedFont>
      <p:font typeface="Wingdings 2" panose="05020102010507070707" pitchFamily="18" charset="2"/>
      <p:regular r:id="rId20"/>
    </p:embeddedFont>
    <p:embeddedFont>
      <p:font typeface="Roboto" panose="02000000000000000000" pitchFamily="2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Roboto Condensed" panose="02000000000000000000" pitchFamily="2" charset="0"/>
      <p:regular r:id="rId27"/>
      <p:bold r:id="rId28"/>
      <p:italic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8080"/>
    <a:srgbClr val="E52212"/>
    <a:srgbClr val="DDDDDD"/>
    <a:srgbClr val="A6A6A6"/>
    <a:srgbClr val="3B3838"/>
    <a:srgbClr val="FF6C0B"/>
    <a:srgbClr val="FF9E1B"/>
    <a:srgbClr val="3B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41"/>
    <p:restoredTop sz="82558" autoAdjust="0"/>
  </p:normalViewPr>
  <p:slideViewPr>
    <p:cSldViewPr snapToGrid="0" snapToObjects="1" showGuides="1">
      <p:cViewPr varScale="1">
        <p:scale>
          <a:sx n="95" d="100"/>
          <a:sy n="95" d="100"/>
        </p:scale>
        <p:origin x="196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13" d="100"/>
          <a:sy n="113" d="100"/>
        </p:scale>
        <p:origin x="428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ACB76CB-9D91-4931-9B19-81E9EC39C120}" type="datetimeFigureOut">
              <a:rPr lang="en-US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804609D-BEAB-435E-8B23-B9ED016EC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8168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7A063BE-DD0E-45A6-AB68-D8E2D910CEC4}" type="datetimeFigureOut">
              <a:rPr lang="en-US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1BA03A8-B7E6-4BBF-9068-BCF6C4272C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0889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One of these initiatives in getting out to touch base with</a:t>
            </a:r>
            <a:r>
              <a:rPr lang="en-AU" baseline="0" dirty="0" smtClean="0"/>
              <a:t> as many different leaders as possible to ensure you’re clear about expected behaviours, and where to refer yourself and others for support.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0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5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499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E52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7167716" y="6537325"/>
            <a:ext cx="197628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rIns="180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8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 Condensed" panose="02000000000000000000" pitchFamily="2" charset="0"/>
              </a:rPr>
              <a:t>CRICOS PROVIDER 00115M</a:t>
            </a:r>
          </a:p>
        </p:txBody>
      </p:sp>
      <p:pic>
        <p:nvPicPr>
          <p:cNvPr id="7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2490788"/>
            <a:ext cx="5859463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463" y="1020763"/>
            <a:ext cx="1735137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32"/>
          <p:cNvSpPr txBox="1">
            <a:spLocks noChangeAspect="1" noChangeArrowheads="1"/>
          </p:cNvSpPr>
          <p:nvPr userDrawn="1"/>
        </p:nvSpPr>
        <p:spPr bwMode="auto">
          <a:xfrm>
            <a:off x="7953375" y="0"/>
            <a:ext cx="1190625" cy="303213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none" lIns="144000" tIns="72000" rIns="144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b="1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latrobe.edu.au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461157" y="5120241"/>
            <a:ext cx="2213748" cy="369332"/>
          </a:xfrm>
        </p:spPr>
        <p:txBody>
          <a:bodyPr wrap="none" anchor="b">
            <a:spAutoFit/>
          </a:bodyPr>
          <a:lstStyle>
            <a:lvl1pPr algn="ctr">
              <a:lnSpc>
                <a:spcPct val="100000"/>
              </a:lnSpc>
              <a:defRPr sz="24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860794" y="5498641"/>
            <a:ext cx="3422411" cy="276999"/>
          </a:xfrm>
        </p:spPr>
        <p:txBody>
          <a:bodyPr wrap="non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Presenter Name – Presenter Title</a:t>
            </a:r>
          </a:p>
        </p:txBody>
      </p:sp>
    </p:spTree>
    <p:extLst>
      <p:ext uri="{BB962C8B-B14F-4D97-AF65-F5344CB8AC3E}">
        <p14:creationId xmlns:p14="http://schemas.microsoft.com/office/powerpoint/2010/main" val="3014260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Content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9841" y="702923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2772697"/>
            <a:ext cx="3868340" cy="3179751"/>
          </a:xfr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None/>
              <a:defRPr lang="en-US" sz="1800" kern="1200" baseline="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Subheading / Intro paragraph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629150" y="2772697"/>
            <a:ext cx="3887391" cy="317975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  <a:lvl2pPr marL="176213" indent="0">
              <a:buNone/>
              <a:defRPr/>
            </a:lvl2pPr>
          </a:lstStyle>
          <a:p>
            <a:pPr lvl="0"/>
            <a:r>
              <a:rPr lang="en-US" dirty="0" smtClean="0"/>
              <a:t>Bulleted list</a:t>
            </a:r>
          </a:p>
        </p:txBody>
      </p:sp>
    </p:spTree>
    <p:extLst>
      <p:ext uri="{BB962C8B-B14F-4D97-AF65-F5344CB8AC3E}">
        <p14:creationId xmlns:p14="http://schemas.microsoft.com/office/powerpoint/2010/main" val="1388467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Content 1-Col +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713491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3535266"/>
            <a:ext cx="2643583" cy="2016498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629842" y="2775227"/>
            <a:ext cx="2643583" cy="582561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180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Subheading</a:t>
            </a:r>
          </a:p>
        </p:txBody>
      </p:sp>
      <p:sp>
        <p:nvSpPr>
          <p:cNvPr id="18" name="Media Placeholder 3"/>
          <p:cNvSpPr>
            <a:spLocks noGrp="1"/>
          </p:cNvSpPr>
          <p:nvPr>
            <p:ph type="media" sz="quarter" idx="10"/>
          </p:nvPr>
        </p:nvSpPr>
        <p:spPr>
          <a:xfrm>
            <a:off x="3636963" y="2781106"/>
            <a:ext cx="4935537" cy="2770657"/>
          </a:xfrm>
        </p:spPr>
        <p:txBody>
          <a:bodyPr/>
          <a:lstStyle/>
          <a:p>
            <a:pPr lvl="0"/>
            <a:r>
              <a:rPr lang="en-US" altLang="en-US" noProof="0" smtClean="0"/>
              <a:t>Click icon to add media</a:t>
            </a:r>
            <a:endParaRPr lang="en-AU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606725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3"/>
          <p:cNvSpPr>
            <a:spLocks noGrp="1"/>
          </p:cNvSpPr>
          <p:nvPr>
            <p:ph type="media" sz="quarter" idx="10"/>
          </p:nvPr>
        </p:nvSpPr>
        <p:spPr>
          <a:xfrm>
            <a:off x="508000" y="1143000"/>
            <a:ext cx="8128000" cy="4572000"/>
          </a:xfrm>
        </p:spPr>
        <p:txBody>
          <a:bodyPr/>
          <a:lstStyle/>
          <a:p>
            <a:pPr lvl="0"/>
            <a:r>
              <a:rPr lang="en-US" altLang="en-US" noProof="0" smtClean="0"/>
              <a:t>Click icon to add media</a:t>
            </a:r>
            <a:endParaRPr lang="en-AU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9729257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713491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629841" y="2772698"/>
            <a:ext cx="3868341" cy="3232845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80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Text 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4629151" y="2772698"/>
            <a:ext cx="3886200" cy="3232845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altLang="en-US" sz="180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463011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+ Content List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28651" y="1569462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13" indent="0">
              <a:buNone/>
              <a:defRPr/>
            </a:lvl2pPr>
          </a:lstStyle>
          <a:p>
            <a:pPr lvl="0"/>
            <a:r>
              <a:rPr lang="en-US" dirty="0" smtClean="0"/>
              <a:t>Bulleted subheading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3197450" y="1569462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1" y="2677466"/>
            <a:ext cx="2079154" cy="754063"/>
          </a:xfrm>
        </p:spPr>
        <p:txBody>
          <a:bodyPr/>
          <a:lstStyle>
            <a:lvl1pPr marL="215900" marR="0" indent="-215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tabLst/>
              <a:defRPr>
                <a:solidFill>
                  <a:srgbClr val="E52212"/>
                </a:solidFill>
              </a:defRPr>
            </a:lvl1pPr>
            <a:lvl2pPr marL="176213" indent="0">
              <a:buNone/>
              <a:defRPr/>
            </a:lvl2pPr>
          </a:lstStyle>
          <a:p>
            <a:pPr marL="215900" marR="0" lvl="0" indent="-215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tabLst/>
              <a:defRPr/>
            </a:pPr>
            <a:r>
              <a:rPr lang="en-US" dirty="0" smtClean="0"/>
              <a:t>Bulleted subheading</a:t>
            </a:r>
          </a:p>
          <a:p>
            <a:pPr lvl="0"/>
            <a:endParaRPr lang="en-US" dirty="0" smtClean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3197450" y="2677466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628651" y="3791602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13" indent="0">
              <a:buNone/>
              <a:defRPr/>
            </a:lvl2pPr>
          </a:lstStyle>
          <a:p>
            <a:pPr lvl="0"/>
            <a:r>
              <a:rPr lang="en-US" dirty="0" smtClean="0"/>
              <a:t>Bulleted subheading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3197450" y="3791602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628651" y="4899606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13" indent="0">
              <a:buNone/>
              <a:defRPr/>
            </a:lvl2pPr>
          </a:lstStyle>
          <a:p>
            <a:pPr lvl="0"/>
            <a:r>
              <a:rPr lang="en-US" dirty="0" smtClean="0"/>
              <a:t>Bulleted subheading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3197450" y="4899606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800756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+ Content Lis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28651" y="1569462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13" indent="0">
              <a:buNone/>
              <a:defRPr/>
            </a:lvl2pPr>
          </a:lstStyle>
          <a:p>
            <a:pPr lvl="0"/>
            <a:r>
              <a:rPr lang="en-US" dirty="0" smtClean="0"/>
              <a:t>Bulleted subheading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3197450" y="1569462"/>
            <a:ext cx="5300041" cy="4182409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5832146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+ 3 images (Position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9000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3" y="7127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 smtClean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3" y="4457699"/>
            <a:ext cx="3768725" cy="1995489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 smtClean="0"/>
              <a:t>Text</a:t>
            </a:r>
          </a:p>
        </p:txBody>
      </p:sp>
      <p:pic>
        <p:nvPicPr>
          <p:cNvPr id="9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33"/>
          <a:stretch>
            <a:fillRect/>
          </a:stretch>
        </p:blipFill>
        <p:spPr bwMode="auto">
          <a:xfrm>
            <a:off x="3748088" y="0"/>
            <a:ext cx="5772150" cy="341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4" t="5823" r="2689" b="3011"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18089" b="14503"/>
          <a:stretch>
            <a:fillRect/>
          </a:stretch>
        </p:blipFill>
        <p:spPr bwMode="auto">
          <a:xfrm>
            <a:off x="4572000" y="3414713"/>
            <a:ext cx="4948238" cy="344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7602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9000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3" y="7127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 smtClean="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pPr lvl="0"/>
            <a:r>
              <a:rPr lang="en-US" altLang="en-US" noProof="0" smtClean="0"/>
              <a:t>Click icon to add picture</a:t>
            </a:r>
            <a:endParaRPr lang="en-AU" altLang="en-US" noProof="0" dirty="0" smtClean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 smtClean="0"/>
              <a:t>Click icon to add picture</a:t>
            </a:r>
            <a:endParaRPr lang="en-AU" altLang="en-US" noProof="0" dirty="0" smtClean="0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 smtClean="0"/>
              <a:t>Click icon to add picture</a:t>
            </a:r>
            <a:endParaRPr lang="en-AU" altLang="en-US" noProof="0" dirty="0" smtClean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3" y="4457699"/>
            <a:ext cx="3768725" cy="1995489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 smtClean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956389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 + 3 images (Position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9000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3" y="7127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 smtClean="0"/>
          </a:p>
        </p:txBody>
      </p:sp>
      <p:pic>
        <p:nvPicPr>
          <p:cNvPr id="9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33"/>
          <a:stretch>
            <a:fillRect/>
          </a:stretch>
        </p:blipFill>
        <p:spPr bwMode="auto">
          <a:xfrm>
            <a:off x="3748088" y="0"/>
            <a:ext cx="5772150" cy="341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4" t="5823" r="2689" b="3011"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18089" b="14503"/>
          <a:stretch>
            <a:fillRect/>
          </a:stretch>
        </p:blipFill>
        <p:spPr bwMode="auto">
          <a:xfrm>
            <a:off x="4572000" y="3414713"/>
            <a:ext cx="4948238" cy="344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3" y="4848781"/>
            <a:ext cx="3768725" cy="1604408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 smtClean="0"/>
              <a:t>Text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442912" y="3847610"/>
            <a:ext cx="3768725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4567156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9000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3" y="7127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 smtClean="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pPr lvl="0"/>
            <a:r>
              <a:rPr lang="en-US" altLang="en-US" noProof="0" smtClean="0"/>
              <a:t>Click icon to add picture</a:t>
            </a:r>
            <a:endParaRPr lang="en-AU" altLang="en-US" noProof="0" dirty="0" smtClean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 smtClean="0"/>
              <a:t>Click icon to add picture</a:t>
            </a:r>
            <a:endParaRPr lang="en-AU" altLang="en-US" noProof="0" dirty="0" smtClean="0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 smtClean="0"/>
              <a:t>Click icon to add picture</a:t>
            </a:r>
            <a:endParaRPr lang="en-AU" altLang="en-US" noProof="0" dirty="0" smtClean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3" y="4848781"/>
            <a:ext cx="3768725" cy="1604408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 smtClean="0"/>
              <a:t>Text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442912" y="3847610"/>
            <a:ext cx="3768725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848106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lide (Optional)">
    <p:bg>
      <p:bgPr>
        <a:solidFill>
          <a:srgbClr val="E52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4684713"/>
            <a:ext cx="1735137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1973369" y="1393893"/>
            <a:ext cx="3681164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80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10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3493506" y="2783471"/>
            <a:ext cx="1786415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and</a:t>
            </a:r>
          </a:p>
        </p:txBody>
      </p:sp>
      <p:sp>
        <p:nvSpPr>
          <p:cNvPr id="17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5148276" y="2997719"/>
            <a:ext cx="2086176" cy="1190514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7500" b="1" kern="1200" spc="-300" baseline="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2018</a:t>
            </a: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7167716" y="6537325"/>
            <a:ext cx="197628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rIns="180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8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 Condensed" panose="02000000000000000000" pitchFamily="2" charset="0"/>
              </a:rPr>
              <a:t>CRICOS PROVIDER 00115M</a:t>
            </a:r>
          </a:p>
        </p:txBody>
      </p:sp>
    </p:spTree>
    <p:extLst>
      <p:ext uri="{BB962C8B-B14F-4D97-AF65-F5344CB8AC3E}">
        <p14:creationId xmlns:p14="http://schemas.microsoft.com/office/powerpoint/2010/main" val="7699986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+ 3 images (Position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33"/>
          <a:stretch>
            <a:fillRect/>
          </a:stretch>
        </p:blipFill>
        <p:spPr bwMode="auto">
          <a:xfrm>
            <a:off x="3748088" y="0"/>
            <a:ext cx="5772150" cy="341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4" t="5823" r="2689" b="3011"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18089" b="14503"/>
          <a:stretch>
            <a:fillRect/>
          </a:stretch>
        </p:blipFill>
        <p:spPr bwMode="auto">
          <a:xfrm>
            <a:off x="4572000" y="3414713"/>
            <a:ext cx="4948238" cy="344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0" y="3429000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3" y="7127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 smtClean="0"/>
          </a:p>
        </p:txBody>
      </p:sp>
      <p:sp>
        <p:nvSpPr>
          <p:cNvPr id="9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795055" y="4297560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10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450319" y="5189687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178312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9000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3" y="7127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 smtClean="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pPr lvl="0"/>
            <a:r>
              <a:rPr lang="en-US" altLang="en-US" noProof="0" smtClean="0"/>
              <a:t>Click icon to add picture</a:t>
            </a:r>
            <a:endParaRPr lang="en-AU" altLang="en-US" noProof="0" dirty="0" smtClean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 smtClean="0"/>
              <a:t>Click icon to add picture</a:t>
            </a:r>
            <a:endParaRPr lang="en-AU" altLang="en-US" noProof="0" dirty="0" smtClean="0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 smtClean="0"/>
              <a:t>Click icon to add picture</a:t>
            </a:r>
            <a:endParaRPr lang="en-AU" altLang="en-US" noProof="0" dirty="0" smtClean="0"/>
          </a:p>
        </p:txBody>
      </p:sp>
      <p:sp>
        <p:nvSpPr>
          <p:cNvPr id="1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795055" y="4297560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13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450319" y="5189687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0244776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, Call-to-Action + Image 1/2-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8539163" y="7127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 smtClean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3" y="5073445"/>
            <a:ext cx="3768725" cy="764735"/>
          </a:xfrm>
        </p:spPr>
        <p:txBody>
          <a:bodyPr/>
          <a:lstStyle>
            <a:lvl1pPr marL="0" indent="0">
              <a:lnSpc>
                <a:spcPts val="1900"/>
              </a:lnSpc>
              <a:buFontTx/>
              <a:buNone/>
              <a:defRPr lang="en-US" sz="1600" b="1" kern="1200" cap="all" baseline="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 smtClean="0"/>
              <a:t>CALL-TO-ACTION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42913" y="1775706"/>
            <a:ext cx="3768725" cy="3020468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defRPr baseline="0">
                <a:solidFill>
                  <a:schemeClr val="bg1"/>
                </a:solidFill>
              </a:defRPr>
            </a:lvl1pPr>
            <a:lvl2pPr marL="176213" indent="0">
              <a:buNone/>
              <a:defRPr/>
            </a:lvl2pPr>
          </a:lstStyle>
          <a:p>
            <a:pPr lvl="0"/>
            <a:r>
              <a:rPr lang="en-US" dirty="0" smtClean="0"/>
              <a:t>Bulleted list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442913" y="857693"/>
            <a:ext cx="3768725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Heading</a:t>
            </a:r>
          </a:p>
        </p:txBody>
      </p:sp>
      <p:pic>
        <p:nvPicPr>
          <p:cNvPr id="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56" t="507" r="29752"/>
          <a:stretch>
            <a:fillRect/>
          </a:stretch>
        </p:blipFill>
        <p:spPr bwMode="auto">
          <a:xfrm>
            <a:off x="4572000" y="0"/>
            <a:ext cx="4572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32879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, Call-to-Action + Image 1/2-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8539163" y="7127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 smtClean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 lvl="0"/>
            <a:r>
              <a:rPr lang="en-US" altLang="en-US" noProof="0" smtClean="0"/>
              <a:t>Click icon to add picture</a:t>
            </a:r>
            <a:endParaRPr lang="en-AU" altLang="en-US" noProof="0" dirty="0" smtClean="0"/>
          </a:p>
        </p:txBody>
      </p:sp>
      <p:sp>
        <p:nvSpPr>
          <p:cNvPr id="8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3" y="5073445"/>
            <a:ext cx="3768725" cy="764735"/>
          </a:xfrm>
        </p:spPr>
        <p:txBody>
          <a:bodyPr/>
          <a:lstStyle>
            <a:lvl1pPr marL="0" indent="0">
              <a:lnSpc>
                <a:spcPts val="1900"/>
              </a:lnSpc>
              <a:buFontTx/>
              <a:buNone/>
              <a:defRPr lang="en-US" sz="1600" b="1" kern="1200" cap="all" baseline="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 smtClean="0"/>
              <a:t>CALL-TO-ACTION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42913" y="1775706"/>
            <a:ext cx="3768725" cy="3020468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defRPr baseline="0">
                <a:solidFill>
                  <a:schemeClr val="bg1"/>
                </a:solidFill>
              </a:defRPr>
            </a:lvl1pPr>
            <a:lvl2pPr marL="176213" indent="0">
              <a:buNone/>
              <a:defRPr/>
            </a:lvl2pPr>
          </a:lstStyle>
          <a:p>
            <a:pPr lvl="0"/>
            <a:r>
              <a:rPr lang="en-US" dirty="0" smtClean="0"/>
              <a:t>Bulleted list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442913" y="857693"/>
            <a:ext cx="3768725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0453945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+ Image Full-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73" r="6767" b="21519"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38269" y="628829"/>
            <a:ext cx="3681164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5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38269" y="2018407"/>
            <a:ext cx="1786415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and</a:t>
            </a:r>
          </a:p>
        </p:txBody>
      </p:sp>
      <p:sp>
        <p:nvSpPr>
          <p:cNvPr id="6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2231139" y="2232655"/>
            <a:ext cx="3198660" cy="1190514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7500" b="1" kern="1200" spc="-300" baseline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4116689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+ Image Full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lvl="0"/>
            <a:r>
              <a:rPr lang="en-US" altLang="en-US" noProof="0" smtClean="0"/>
              <a:t>Click icon to add picture</a:t>
            </a:r>
            <a:endParaRPr lang="en-AU" altLang="en-US" noProof="0" dirty="0" smtClean="0"/>
          </a:p>
        </p:txBody>
      </p:sp>
      <p:sp>
        <p:nvSpPr>
          <p:cNvPr id="4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38269" y="628829"/>
            <a:ext cx="3681164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5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38269" y="2018407"/>
            <a:ext cx="1786415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and</a:t>
            </a:r>
          </a:p>
        </p:txBody>
      </p:sp>
      <p:sp>
        <p:nvSpPr>
          <p:cNvPr id="6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2231139" y="2232655"/>
            <a:ext cx="3198660" cy="1190514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7500" b="1" kern="1200" spc="-300" baseline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1036013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 + Image 1/2 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9" r="18887"/>
          <a:stretch>
            <a:fillRect/>
          </a:stretch>
        </p:blipFill>
        <p:spPr bwMode="auto">
          <a:xfrm>
            <a:off x="4572000" y="-6350"/>
            <a:ext cx="4572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93574" y="1754385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6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048838" y="2646512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Heading</a:t>
            </a:r>
          </a:p>
        </p:txBody>
      </p:sp>
      <p:sp>
        <p:nvSpPr>
          <p:cNvPr id="9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01734" y="3834581"/>
            <a:ext cx="2773730" cy="2618608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 smtClean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4899965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 + Image 1/2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93574" y="1754385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6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048838" y="2646512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Heading</a:t>
            </a:r>
          </a:p>
        </p:txBody>
      </p:sp>
      <p:sp>
        <p:nvSpPr>
          <p:cNvPr id="9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01734" y="3834581"/>
            <a:ext cx="2773730" cy="2618608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 smtClean="0"/>
              <a:t>Text</a:t>
            </a:r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 lvl="0"/>
            <a:r>
              <a:rPr lang="en-US" altLang="en-US" noProof="0" smtClean="0"/>
              <a:t>Click icon to add picture</a:t>
            </a:r>
            <a:endParaRPr lang="en-AU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0939086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rgbClr val="E52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775" y="4813300"/>
            <a:ext cx="1735138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2355098" y="2262971"/>
            <a:ext cx="2831573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r">
              <a:lnSpc>
                <a:spcPct val="100000"/>
              </a:lnSpc>
              <a:defRPr sz="80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 smtClean="0"/>
              <a:t>Thank</a:t>
            </a:r>
            <a:endParaRPr lang="en-US" dirty="0"/>
          </a:p>
        </p:txBody>
      </p:sp>
      <p:sp>
        <p:nvSpPr>
          <p:cNvPr id="8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057776" y="2528466"/>
            <a:ext cx="1790699" cy="1303809"/>
          </a:xfrm>
          <a:solidFill>
            <a:schemeClr val="bg1"/>
          </a:solidFill>
        </p:spPr>
        <p:txBody>
          <a:bodyPr wrap="none" lIns="144000" tIns="0" rIns="144000" bIns="72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2410160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Number, Heading + Image 1/2-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4763" y="0"/>
            <a:ext cx="4576763" cy="6858000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9" r="18887"/>
          <a:stretch>
            <a:fillRect/>
          </a:stretch>
        </p:blipFill>
        <p:spPr bwMode="auto">
          <a:xfrm>
            <a:off x="4572000" y="-6350"/>
            <a:ext cx="4572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098924" y="2657711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099359" y="3549838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More heading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-4763" y="0"/>
            <a:ext cx="4576763" cy="6864350"/>
          </a:xfrm>
        </p:spPr>
        <p:txBody>
          <a:bodyPr tIns="144000" anchor="ctr"/>
          <a:lstStyle>
            <a:lvl1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400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4057089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Number, Heading + Image 1/2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 lvl="0"/>
            <a:r>
              <a:rPr lang="en-US" altLang="en-US" noProof="0" smtClean="0"/>
              <a:t>Click icon to add picture</a:t>
            </a:r>
            <a:endParaRPr lang="en-AU" altLang="en-US" noProof="0" dirty="0" smtClean="0"/>
          </a:p>
        </p:txBody>
      </p:sp>
      <p:sp>
        <p:nvSpPr>
          <p:cNvPr id="5" name="Rectangle 4"/>
          <p:cNvSpPr/>
          <p:nvPr userDrawn="1"/>
        </p:nvSpPr>
        <p:spPr>
          <a:xfrm>
            <a:off x="-4763" y="0"/>
            <a:ext cx="4576763" cy="6858000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098924" y="2657711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099359" y="3549838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More heading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-4763" y="0"/>
            <a:ext cx="4576763" cy="6864350"/>
          </a:xfrm>
        </p:spPr>
        <p:txBody>
          <a:bodyPr tIns="144000" anchor="ctr"/>
          <a:lstStyle>
            <a:lvl1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400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797639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Bulleted List /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628650" y="712800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dirty="0" smtClean="0"/>
              <a:t>Heading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628650" y="2772698"/>
            <a:ext cx="7886700" cy="340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aseline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60375" indent="-236538">
              <a:buFont typeface="Roboto Condensed" panose="02000000000000000000" pitchFamily="2" charset="0"/>
              <a:buChar char="–"/>
              <a:defRPr/>
            </a:lvl2pPr>
          </a:lstStyle>
          <a:p>
            <a:pPr lvl="0"/>
            <a:r>
              <a:rPr lang="en-US" altLang="en-US" noProof="0" dirty="0" smtClean="0"/>
              <a:t>Bulleted list</a:t>
            </a:r>
          </a:p>
        </p:txBody>
      </p:sp>
    </p:spTree>
    <p:extLst>
      <p:ext uri="{BB962C8B-B14F-4D97-AF65-F5344CB8AC3E}">
        <p14:creationId xmlns:p14="http://schemas.microsoft.com/office/powerpoint/2010/main" val="4009475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628650" y="712800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dirty="0" smtClean="0"/>
              <a:t>Heading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628650" y="2772698"/>
            <a:ext cx="7886700" cy="340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>
              <a:buNone/>
              <a:defRPr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60375" indent="-236538">
              <a:buFont typeface="Roboto Condensed" panose="02000000000000000000" pitchFamily="2" charset="0"/>
              <a:buChar char="–"/>
              <a:defRPr/>
            </a:lvl2pPr>
          </a:lstStyle>
          <a:p>
            <a:pPr lvl="0"/>
            <a:r>
              <a:rPr lang="en-US" altLang="en-US" noProof="0" dirty="0" smtClean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901957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628650" y="712800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 smtClean="0"/>
              <a:t>Example of table style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27082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Content 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2772699"/>
            <a:ext cx="3886200" cy="3404264"/>
          </a:xfrm>
        </p:spPr>
        <p:txBody>
          <a:bodyPr/>
          <a:lstStyle>
            <a:lvl1pPr>
              <a:defRPr/>
            </a:lvl1pPr>
            <a:lvl4pPr marL="1371600" indent="0">
              <a:buNone/>
              <a:defRPr/>
            </a:lvl4pPr>
          </a:lstStyle>
          <a:p>
            <a:pPr lvl="0"/>
            <a:r>
              <a:rPr lang="en-US" dirty="0" smtClean="0"/>
              <a:t>Bulleted list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2772699"/>
            <a:ext cx="3886200" cy="34042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Bulleted list</a:t>
            </a:r>
          </a:p>
        </p:txBody>
      </p:sp>
    </p:spTree>
    <p:extLst>
      <p:ext uri="{BB962C8B-B14F-4D97-AF65-F5344CB8AC3E}">
        <p14:creationId xmlns:p14="http://schemas.microsoft.com/office/powerpoint/2010/main" val="3742471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Heading + Content 2-col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9841" y="712800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2772698"/>
            <a:ext cx="3868340" cy="51324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b="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Subheading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3429000"/>
            <a:ext cx="3868340" cy="239047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Bulleted list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2772698"/>
            <a:ext cx="3887391" cy="51324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Subheading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3429000"/>
            <a:ext cx="3887391" cy="239047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Bulleted list</a:t>
            </a:r>
          </a:p>
        </p:txBody>
      </p:sp>
    </p:spTree>
    <p:extLst>
      <p:ext uri="{BB962C8B-B14F-4D97-AF65-F5344CB8AC3E}">
        <p14:creationId xmlns:p14="http://schemas.microsoft.com/office/powerpoint/2010/main" val="3634434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712788"/>
            <a:ext cx="78867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Heading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2795588"/>
            <a:ext cx="7886700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Bulleted list</a:t>
            </a:r>
          </a:p>
        </p:txBody>
      </p:sp>
      <p:pic>
        <p:nvPicPr>
          <p:cNvPr id="1028" name="Picture 11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463" y="6400800"/>
            <a:ext cx="1084262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2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6359525"/>
            <a:ext cx="1355725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32"/>
          <p:cNvSpPr txBox="1">
            <a:spLocks noChangeAspect="1" noChangeArrowheads="1"/>
          </p:cNvSpPr>
          <p:nvPr userDrawn="1"/>
        </p:nvSpPr>
        <p:spPr bwMode="auto">
          <a:xfrm>
            <a:off x="7953902" y="0"/>
            <a:ext cx="1190098" cy="303536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none" lIns="144000" tIns="72000" rIns="144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b="1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latrobe.edu.au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60" r:id="rId4"/>
    <p:sldLayoutId id="2147483836" r:id="rId5"/>
    <p:sldLayoutId id="2147483862" r:id="rId6"/>
    <p:sldLayoutId id="2147483861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  <p:sldLayoutId id="2147483843" r:id="rId14"/>
    <p:sldLayoutId id="2147483844" r:id="rId15"/>
    <p:sldLayoutId id="2147483858" r:id="rId16"/>
    <p:sldLayoutId id="2147483857" r:id="rId17"/>
    <p:sldLayoutId id="2147483863" r:id="rId18"/>
    <p:sldLayoutId id="2147483848" r:id="rId19"/>
    <p:sldLayoutId id="2147483856" r:id="rId20"/>
    <p:sldLayoutId id="2147483855" r:id="rId21"/>
    <p:sldLayoutId id="2147483854" r:id="rId22"/>
    <p:sldLayoutId id="2147483849" r:id="rId23"/>
    <p:sldLayoutId id="2147483853" r:id="rId24"/>
    <p:sldLayoutId id="2147483850" r:id="rId25"/>
    <p:sldLayoutId id="2147483859" r:id="rId26"/>
    <p:sldLayoutId id="2147483851" r:id="rId27"/>
    <p:sldLayoutId id="2147483852" r:id="rId28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lang="en-US" altLang="en-US" sz="4800" b="1" kern="1200" dirty="0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1pPr>
      <a:lvl2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2pPr>
      <a:lvl3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3pPr>
      <a:lvl4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4pPr>
      <a:lvl5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9pPr>
    </p:titleStyle>
    <p:bodyStyle>
      <a:lvl1pPr marL="215900" indent="-215900" algn="l" rtl="0" eaLnBrk="1" fontAlgn="base" hangingPunct="1">
        <a:spcBef>
          <a:spcPct val="0"/>
        </a:spcBef>
        <a:spcAft>
          <a:spcPts val="1500"/>
        </a:spcAft>
        <a:buClr>
          <a:srgbClr val="E52212"/>
        </a:buClr>
        <a:buSzPct val="100000"/>
        <a:buFont typeface="Wingdings 2" panose="05020102010507070707" pitchFamily="18" charset="2"/>
        <a:buChar char=""/>
        <a:defRPr lang="en-US" altLang="en-US" sz="1600" kern="1200" dirty="0">
          <a:solidFill>
            <a:srgbClr val="808080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471488" indent="-241300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00000"/>
        <a:buFont typeface="Roboto Condensed" panose="02000000000000000000" pitchFamily="2" charset="0"/>
        <a:buChar char="–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2pPr>
      <a:lvl3pPr marL="536575" indent="-176213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00000"/>
        <a:buFont typeface="Wingdings 2" panose="05020102010507070707" pitchFamily="18" charset="2"/>
        <a:buChar char="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50000"/>
        <a:buFont typeface="Arial" panose="020B0604020202020204" pitchFamily="34" charset="0"/>
        <a:buChar char="•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50000"/>
        <a:buFont typeface="Arial" panose="020B0604020202020204" pitchFamily="34" charset="0"/>
        <a:buChar char="•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trobe.edu.au/speakup" TargetMode="External"/><Relationship Id="rId2" Type="http://schemas.openxmlformats.org/officeDocument/2006/relationships/hyperlink" Target="mailto:speakup@latrobe.edu.au" TargetMode="Externa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latrobe.edu.au/students/wellbeing/respect/speak-up" TargetMode="Externa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policies.latrobe.edu.au/document/view.php?id=60" TargetMode="Externa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3"/>
          <p:cNvSpPr>
            <a:spLocks noGrp="1"/>
          </p:cNvSpPr>
          <p:nvPr>
            <p:ph type="title"/>
          </p:nvPr>
        </p:nvSpPr>
        <p:spPr>
          <a:xfrm>
            <a:off x="1414135" y="5120243"/>
            <a:ext cx="6307817" cy="369332"/>
          </a:xfrm>
        </p:spPr>
        <p:txBody>
          <a:bodyPr/>
          <a:lstStyle/>
          <a:p>
            <a:pPr eaLnBrk="1" hangingPunct="1"/>
            <a:r>
              <a:rPr lang="en-AU" dirty="0" smtClean="0">
                <a:ea typeface="Roboto" panose="02000000000000000000" pitchFamily="2" charset="0"/>
              </a:rPr>
              <a:t>Building a safe and respectful community, together</a:t>
            </a:r>
          </a:p>
        </p:txBody>
      </p:sp>
      <p:sp>
        <p:nvSpPr>
          <p:cNvPr id="12291" name="Text Placeholder 4"/>
          <p:cNvSpPr>
            <a:spLocks noGrp="1"/>
          </p:cNvSpPr>
          <p:nvPr>
            <p:ph type="body" idx="1"/>
          </p:nvPr>
        </p:nvSpPr>
        <p:spPr>
          <a:xfrm>
            <a:off x="1335558" y="5486400"/>
            <a:ext cx="6472926" cy="276999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dirty="0" smtClean="0">
                <a:cs typeface="Roboto Condensed" panose="02000000000000000000" pitchFamily="2" charset="0"/>
              </a:rPr>
              <a:t>Ali Norton – Senior Consultant, Behavioural Support (Speak Up)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626" y="358348"/>
            <a:ext cx="7747916" cy="726450"/>
          </a:xfrm>
        </p:spPr>
        <p:txBody>
          <a:bodyPr/>
          <a:lstStyle/>
          <a:p>
            <a:r>
              <a:rPr lang="en-AU" altLang="en-US" sz="4400" dirty="0"/>
              <a:t>Referring 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68626" y="3044064"/>
            <a:ext cx="2994991" cy="3249287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AU" sz="2000" dirty="0" smtClean="0"/>
              <a:t>You’re </a:t>
            </a:r>
            <a:r>
              <a:rPr lang="en-AU" sz="2000" b="1" dirty="0" smtClean="0"/>
              <a:t>not</a:t>
            </a:r>
            <a:r>
              <a:rPr lang="en-AU" sz="2000" dirty="0" smtClean="0"/>
              <a:t> expected to be a counsellor. </a:t>
            </a:r>
          </a:p>
          <a:p>
            <a:pPr>
              <a:spcAft>
                <a:spcPts val="1200"/>
              </a:spcAft>
            </a:pPr>
            <a:r>
              <a:rPr lang="en-AU" sz="2000" dirty="0" smtClean="0"/>
              <a:t>You </a:t>
            </a:r>
            <a:r>
              <a:rPr lang="en-AU" sz="2000" b="1" dirty="0" smtClean="0"/>
              <a:t>are</a:t>
            </a:r>
            <a:r>
              <a:rPr lang="en-AU" sz="2000" dirty="0" smtClean="0"/>
              <a:t> expected to refer issues beyond your scope to more appropriate services, so it’s important to be prepared. </a:t>
            </a:r>
            <a:endParaRPr lang="en-AU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1"/>
          </p:nvPr>
        </p:nvSpPr>
        <p:spPr>
          <a:xfrm>
            <a:off x="768626" y="1573248"/>
            <a:ext cx="2822713" cy="981826"/>
          </a:xfrm>
        </p:spPr>
        <p:txBody>
          <a:bodyPr/>
          <a:lstStyle/>
          <a:p>
            <a:r>
              <a:rPr lang="en-AU" sz="2000" b="1" dirty="0" smtClean="0"/>
              <a:t>You’re not expected to deal with everything yourself.</a:t>
            </a:r>
            <a:endParaRPr lang="en-AU" sz="2000" b="1" dirty="0"/>
          </a:p>
        </p:txBody>
      </p:sp>
      <p:sp>
        <p:nvSpPr>
          <p:cNvPr id="9" name="Text Placeholder 4"/>
          <p:cNvSpPr txBox="1">
            <a:spLocks/>
          </p:cNvSpPr>
          <p:nvPr/>
        </p:nvSpPr>
        <p:spPr bwMode="auto">
          <a:xfrm>
            <a:off x="4518991" y="1573248"/>
            <a:ext cx="4185394" cy="469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15900" indent="-215900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71488" indent="-2413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75" indent="-176213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800"/>
              </a:spcAft>
              <a:buFont typeface="Wingdings 2" panose="05020102010507070707" pitchFamily="18" charset="2"/>
              <a:buNone/>
            </a:pPr>
            <a:r>
              <a:rPr lang="en-AU" sz="2000" dirty="0" smtClean="0"/>
              <a:t>If someone discloses an issue impacting upon their safety, </a:t>
            </a:r>
            <a:r>
              <a:rPr lang="en-AU" sz="2000" dirty="0"/>
              <a:t>l</a:t>
            </a:r>
            <a:r>
              <a:rPr lang="en-AU" sz="2000" dirty="0" smtClean="0"/>
              <a:t>et them know that </a:t>
            </a:r>
            <a:r>
              <a:rPr lang="en-AU" sz="2000" dirty="0" smtClean="0"/>
              <a:t>because you care about them, you need to link in someone who can provide appropriate support. </a:t>
            </a:r>
          </a:p>
          <a:p>
            <a:pPr marL="0" indent="0">
              <a:spcAft>
                <a:spcPts val="1800"/>
              </a:spcAft>
              <a:buNone/>
            </a:pPr>
            <a:r>
              <a:rPr lang="en-AU" sz="2000" dirty="0" smtClean="0"/>
              <a:t>Try to have </a:t>
            </a:r>
            <a:r>
              <a:rPr lang="en-AU" sz="2000" dirty="0" smtClean="0"/>
              <a:t>them present </a:t>
            </a:r>
            <a:r>
              <a:rPr lang="en-AU" sz="2000" dirty="0" smtClean="0"/>
              <a:t>when you contact a service – this fosters transparency and agency.</a:t>
            </a:r>
          </a:p>
          <a:p>
            <a:pPr marL="0" indent="0">
              <a:spcAft>
                <a:spcPts val="1800"/>
              </a:spcAft>
              <a:buNone/>
            </a:pPr>
            <a:r>
              <a:rPr lang="en-AU" sz="2000" dirty="0" smtClean="0"/>
              <a:t>You’re </a:t>
            </a:r>
            <a:r>
              <a:rPr lang="en-AU" sz="2000" dirty="0"/>
              <a:t>not letting someone down if you </a:t>
            </a:r>
            <a:r>
              <a:rPr lang="en-AU" sz="2000" dirty="0" smtClean="0"/>
              <a:t>have to refer their </a:t>
            </a:r>
            <a:r>
              <a:rPr lang="en-AU" sz="2000" dirty="0"/>
              <a:t>issue – you’re demonstrating consideration for their wellbeing, and your own. </a:t>
            </a:r>
          </a:p>
          <a:p>
            <a:pPr marL="0" indent="0">
              <a:buNone/>
            </a:pPr>
            <a:endParaRPr lang="en-AU" sz="2000" dirty="0"/>
          </a:p>
          <a:p>
            <a:pPr marL="0" indent="0">
              <a:buFont typeface="Wingdings 2" panose="05020102010507070707" pitchFamily="18" charset="2"/>
              <a:buNone/>
            </a:pPr>
            <a:endParaRPr lang="en-AU" sz="2000" dirty="0" smtClean="0"/>
          </a:p>
          <a:p>
            <a:pPr marL="0" indent="0">
              <a:buFont typeface="Wingdings 2" panose="05020102010507070707" pitchFamily="18" charset="2"/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5026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457811"/>
            <a:ext cx="7886700" cy="1388574"/>
          </a:xfrm>
        </p:spPr>
        <p:txBody>
          <a:bodyPr/>
          <a:lstStyle/>
          <a:p>
            <a:r>
              <a:rPr lang="en-AU" dirty="0" smtClean="0"/>
              <a:t>Why do people contact </a:t>
            </a:r>
            <a:r>
              <a:rPr lang="en-AU" dirty="0" smtClean="0"/>
              <a:t>Speak Up?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28650" y="2373923"/>
            <a:ext cx="3886200" cy="3803040"/>
          </a:xfrm>
        </p:spPr>
        <p:txBody>
          <a:bodyPr/>
          <a:lstStyle/>
          <a:p>
            <a:r>
              <a:rPr lang="en-AU" altLang="en-US" sz="2000" dirty="0"/>
              <a:t>Concerned about someone else and want advice. </a:t>
            </a:r>
          </a:p>
          <a:p>
            <a:r>
              <a:rPr lang="en-AU" altLang="en-US" sz="2000" dirty="0"/>
              <a:t>To talk about a situation that’s bothering them. </a:t>
            </a:r>
          </a:p>
          <a:p>
            <a:r>
              <a:rPr lang="en-AU" altLang="en-US" sz="2000" dirty="0"/>
              <a:t>To request the University investigate/take action on a matter of concern.</a:t>
            </a:r>
          </a:p>
          <a:p>
            <a:r>
              <a:rPr lang="en-AU" altLang="en-US" sz="2000" dirty="0"/>
              <a:t>To speak with someone who will listen to, believe and support them.</a:t>
            </a:r>
          </a:p>
          <a:p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901712" y="2373923"/>
            <a:ext cx="3886200" cy="3803039"/>
          </a:xfrm>
        </p:spPr>
        <p:txBody>
          <a:bodyPr/>
          <a:lstStyle/>
          <a:p>
            <a:r>
              <a:rPr lang="en-AU" altLang="en-US" sz="2000" dirty="0"/>
              <a:t>Concerned about themselves and want to know about support options.</a:t>
            </a:r>
          </a:p>
          <a:p>
            <a:r>
              <a:rPr lang="en-AU" altLang="en-US" sz="2000" dirty="0"/>
              <a:t>To report or document an issue of concern (which they may or may not wish to take further).</a:t>
            </a:r>
          </a:p>
          <a:p>
            <a:r>
              <a:rPr lang="en-AU" altLang="en-US" sz="2000" dirty="0"/>
              <a:t>To provide anonymous or historical feedback.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1965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49" y="967154"/>
            <a:ext cx="8374673" cy="4809392"/>
          </a:xfrm>
        </p:spPr>
        <p:txBody>
          <a:bodyPr/>
          <a:lstStyle/>
          <a:p>
            <a:r>
              <a:rPr lang="en-AU" dirty="0" smtClean="0"/>
              <a:t>Speak Up </a:t>
            </a:r>
            <a:r>
              <a:rPr lang="en-AU" dirty="0" smtClean="0"/>
              <a:t>can be contacted anonymously.</a:t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Ring us, or choose the “Report Anonymously” option on our website.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8427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49" y="1767254"/>
            <a:ext cx="8374673" cy="4009291"/>
          </a:xfrm>
        </p:spPr>
        <p:txBody>
          <a:bodyPr/>
          <a:lstStyle/>
          <a:p>
            <a:r>
              <a:rPr lang="en-AU" dirty="0" smtClean="0"/>
              <a:t>Contacting us does not mean you have to progress your concern to a formal complaint.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1309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24975"/>
            <a:ext cx="7886700" cy="904985"/>
          </a:xfrm>
        </p:spPr>
        <p:txBody>
          <a:bodyPr/>
          <a:lstStyle/>
          <a:p>
            <a:r>
              <a:rPr lang="en-AU" dirty="0" smtClean="0"/>
              <a:t>How can I contact Speak Up?</a:t>
            </a:r>
            <a:endParaRPr lang="en-AU" dirty="0"/>
          </a:p>
        </p:txBody>
      </p:sp>
      <p:sp>
        <p:nvSpPr>
          <p:cNvPr id="9" name="Freeform 3"/>
          <p:cNvSpPr>
            <a:spLocks noChangeAspect="1" noChangeArrowheads="1"/>
          </p:cNvSpPr>
          <p:nvPr/>
        </p:nvSpPr>
        <p:spPr bwMode="auto">
          <a:xfrm>
            <a:off x="1767780" y="1883263"/>
            <a:ext cx="568325" cy="566738"/>
          </a:xfrm>
          <a:custGeom>
            <a:avLst/>
            <a:gdLst>
              <a:gd name="T0" fmla="*/ 2147483646 w 4700"/>
              <a:gd name="T1" fmla="*/ 0 h 4711"/>
              <a:gd name="T2" fmla="*/ 2147483646 w 4700"/>
              <a:gd name="T3" fmla="*/ 0 h 4711"/>
              <a:gd name="T4" fmla="*/ 0 w 4700"/>
              <a:gd name="T5" fmla="*/ 2147483646 h 4711"/>
              <a:gd name="T6" fmla="*/ 2147483646 w 4700"/>
              <a:gd name="T7" fmla="*/ 2147483646 h 4711"/>
              <a:gd name="T8" fmla="*/ 2147483646 w 4700"/>
              <a:gd name="T9" fmla="*/ 2147483646 h 4711"/>
              <a:gd name="T10" fmla="*/ 2147483646 w 4700"/>
              <a:gd name="T11" fmla="*/ 0 h 4711"/>
              <a:gd name="T12" fmla="*/ 2147483646 w 4700"/>
              <a:gd name="T13" fmla="*/ 2147483646 h 4711"/>
              <a:gd name="T14" fmla="*/ 2147483646 w 4700"/>
              <a:gd name="T15" fmla="*/ 2147483646 h 4711"/>
              <a:gd name="T16" fmla="*/ 2147483646 w 4700"/>
              <a:gd name="T17" fmla="*/ 2147483646 h 4711"/>
              <a:gd name="T18" fmla="*/ 2147483646 w 4700"/>
              <a:gd name="T19" fmla="*/ 2147483646 h 4711"/>
              <a:gd name="T20" fmla="*/ 2147483646 w 4700"/>
              <a:gd name="T21" fmla="*/ 2147483646 h 4711"/>
              <a:gd name="T22" fmla="*/ 2147483646 w 4700"/>
              <a:gd name="T23" fmla="*/ 2147483646 h 4711"/>
              <a:gd name="T24" fmla="*/ 2147483646 w 4700"/>
              <a:gd name="T25" fmla="*/ 2147483646 h 4711"/>
              <a:gd name="T26" fmla="*/ 2147483646 w 4700"/>
              <a:gd name="T27" fmla="*/ 2147483646 h 4711"/>
              <a:gd name="T28" fmla="*/ 2147483646 w 4700"/>
              <a:gd name="T29" fmla="*/ 2147483646 h 4711"/>
              <a:gd name="T30" fmla="*/ 2147483646 w 4700"/>
              <a:gd name="T31" fmla="*/ 2147483646 h 4711"/>
              <a:gd name="T32" fmla="*/ 2147483646 w 4700"/>
              <a:gd name="T33" fmla="*/ 2147483646 h 4711"/>
              <a:gd name="T34" fmla="*/ 2147483646 w 4700"/>
              <a:gd name="T35" fmla="*/ 2147483646 h 4711"/>
              <a:gd name="T36" fmla="*/ 2147483646 w 4700"/>
              <a:gd name="T37" fmla="*/ 2147483646 h 4711"/>
              <a:gd name="T38" fmla="*/ 2147483646 w 4700"/>
              <a:gd name="T39" fmla="*/ 2147483646 h 4711"/>
              <a:gd name="T40" fmla="*/ 2147483646 w 4700"/>
              <a:gd name="T41" fmla="*/ 2147483646 h 4711"/>
              <a:gd name="T42" fmla="*/ 2147483646 w 4700"/>
              <a:gd name="T43" fmla="*/ 2147483646 h 4711"/>
              <a:gd name="T44" fmla="*/ 2147483646 w 4700"/>
              <a:gd name="T45" fmla="*/ 2147483646 h 4711"/>
              <a:gd name="T46" fmla="*/ 2147483646 w 4700"/>
              <a:gd name="T47" fmla="*/ 2147483646 h 4711"/>
              <a:gd name="T48" fmla="*/ 2147483646 w 4700"/>
              <a:gd name="T49" fmla="*/ 2147483646 h 4711"/>
              <a:gd name="T50" fmla="*/ 2147483646 w 4700"/>
              <a:gd name="T51" fmla="*/ 2147483646 h 4711"/>
              <a:gd name="T52" fmla="*/ 2147483646 w 4700"/>
              <a:gd name="T53" fmla="*/ 2147483646 h 4711"/>
              <a:gd name="T54" fmla="*/ 2147483646 w 4700"/>
              <a:gd name="T55" fmla="*/ 2147483646 h 4711"/>
              <a:gd name="T56" fmla="*/ 2147483646 w 4700"/>
              <a:gd name="T57" fmla="*/ 2147483646 h 4711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700" h="4711">
                <a:moveTo>
                  <a:pt x="2344" y="0"/>
                </a:moveTo>
                <a:lnTo>
                  <a:pt x="2344" y="0"/>
                </a:lnTo>
                <a:cubicBezTo>
                  <a:pt x="1053" y="0"/>
                  <a:pt x="0" y="1053"/>
                  <a:pt x="0" y="2355"/>
                </a:cubicBezTo>
                <a:cubicBezTo>
                  <a:pt x="0" y="3657"/>
                  <a:pt x="1053" y="4710"/>
                  <a:pt x="2344" y="4710"/>
                </a:cubicBezTo>
                <a:cubicBezTo>
                  <a:pt x="3646" y="4710"/>
                  <a:pt x="4699" y="3657"/>
                  <a:pt x="4699" y="2355"/>
                </a:cubicBezTo>
                <a:cubicBezTo>
                  <a:pt x="4699" y="1053"/>
                  <a:pt x="3646" y="0"/>
                  <a:pt x="2344" y="0"/>
                </a:cubicBezTo>
                <a:close/>
                <a:moveTo>
                  <a:pt x="3589" y="3431"/>
                </a:moveTo>
                <a:lnTo>
                  <a:pt x="3589" y="3431"/>
                </a:lnTo>
                <a:cubicBezTo>
                  <a:pt x="3408" y="3623"/>
                  <a:pt x="3408" y="3623"/>
                  <a:pt x="3408" y="3623"/>
                </a:cubicBezTo>
                <a:cubicBezTo>
                  <a:pt x="3374" y="3657"/>
                  <a:pt x="3272" y="3680"/>
                  <a:pt x="3272" y="3680"/>
                </a:cubicBezTo>
                <a:cubicBezTo>
                  <a:pt x="2672" y="3680"/>
                  <a:pt x="2095" y="3442"/>
                  <a:pt x="1676" y="3023"/>
                </a:cubicBezTo>
                <a:cubicBezTo>
                  <a:pt x="1257" y="2604"/>
                  <a:pt x="1019" y="2027"/>
                  <a:pt x="1030" y="1426"/>
                </a:cubicBezTo>
                <a:cubicBezTo>
                  <a:pt x="1030" y="1426"/>
                  <a:pt x="1042" y="1336"/>
                  <a:pt x="1075" y="1302"/>
                </a:cubicBezTo>
                <a:cubicBezTo>
                  <a:pt x="1268" y="1110"/>
                  <a:pt x="1268" y="1110"/>
                  <a:pt x="1268" y="1110"/>
                </a:cubicBezTo>
                <a:cubicBezTo>
                  <a:pt x="1336" y="1042"/>
                  <a:pt x="1472" y="1008"/>
                  <a:pt x="1562" y="1042"/>
                </a:cubicBezTo>
                <a:cubicBezTo>
                  <a:pt x="1608" y="1053"/>
                  <a:pt x="1608" y="1053"/>
                  <a:pt x="1608" y="1053"/>
                </a:cubicBezTo>
                <a:cubicBezTo>
                  <a:pt x="1698" y="1087"/>
                  <a:pt x="1789" y="1189"/>
                  <a:pt x="1823" y="1279"/>
                </a:cubicBezTo>
                <a:cubicBezTo>
                  <a:pt x="1913" y="1630"/>
                  <a:pt x="1913" y="1630"/>
                  <a:pt x="1913" y="1630"/>
                </a:cubicBezTo>
                <a:cubicBezTo>
                  <a:pt x="1936" y="1721"/>
                  <a:pt x="1902" y="1857"/>
                  <a:pt x="1834" y="1925"/>
                </a:cubicBezTo>
                <a:cubicBezTo>
                  <a:pt x="1709" y="2049"/>
                  <a:pt x="1709" y="2049"/>
                  <a:pt x="1709" y="2049"/>
                </a:cubicBezTo>
                <a:cubicBezTo>
                  <a:pt x="1834" y="2514"/>
                  <a:pt x="2196" y="2864"/>
                  <a:pt x="2649" y="2989"/>
                </a:cubicBezTo>
                <a:cubicBezTo>
                  <a:pt x="2774" y="2864"/>
                  <a:pt x="2774" y="2864"/>
                  <a:pt x="2774" y="2864"/>
                </a:cubicBezTo>
                <a:cubicBezTo>
                  <a:pt x="2842" y="2797"/>
                  <a:pt x="2978" y="2763"/>
                  <a:pt x="3068" y="2785"/>
                </a:cubicBezTo>
                <a:cubicBezTo>
                  <a:pt x="3419" y="2887"/>
                  <a:pt x="3419" y="2887"/>
                  <a:pt x="3419" y="2887"/>
                </a:cubicBezTo>
                <a:cubicBezTo>
                  <a:pt x="3510" y="2910"/>
                  <a:pt x="3612" y="3012"/>
                  <a:pt x="3646" y="3102"/>
                </a:cubicBezTo>
                <a:cubicBezTo>
                  <a:pt x="3657" y="3136"/>
                  <a:pt x="3657" y="3136"/>
                  <a:pt x="3657" y="3136"/>
                </a:cubicBezTo>
                <a:cubicBezTo>
                  <a:pt x="3691" y="3227"/>
                  <a:pt x="3657" y="3363"/>
                  <a:pt x="3589" y="3431"/>
                </a:cubicBezTo>
                <a:close/>
                <a:moveTo>
                  <a:pt x="3589" y="3431"/>
                </a:moveTo>
                <a:lnTo>
                  <a:pt x="3589" y="3431"/>
                </a:lnTo>
                <a:close/>
              </a:path>
            </a:pathLst>
          </a:custGeom>
          <a:solidFill>
            <a:srgbClr val="233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0" name="Freeform 4"/>
          <p:cNvSpPr>
            <a:spLocks noChangeAspect="1" noChangeArrowheads="1"/>
          </p:cNvSpPr>
          <p:nvPr/>
        </p:nvSpPr>
        <p:spPr bwMode="auto">
          <a:xfrm>
            <a:off x="1763812" y="3112719"/>
            <a:ext cx="576263" cy="574675"/>
          </a:xfrm>
          <a:custGeom>
            <a:avLst/>
            <a:gdLst>
              <a:gd name="T0" fmla="*/ 2147483646 w 3985"/>
              <a:gd name="T1" fmla="*/ 2147483646 h 3987"/>
              <a:gd name="T2" fmla="*/ 2147483646 w 3985"/>
              <a:gd name="T3" fmla="*/ 2147483646 h 3987"/>
              <a:gd name="T4" fmla="*/ 2147483646 w 3985"/>
              <a:gd name="T5" fmla="*/ 2147483646 h 3987"/>
              <a:gd name="T6" fmla="*/ 0 w 3985"/>
              <a:gd name="T7" fmla="*/ 2147483646 h 3987"/>
              <a:gd name="T8" fmla="*/ 2147483646 w 3985"/>
              <a:gd name="T9" fmla="*/ 2147483646 h 3987"/>
              <a:gd name="T10" fmla="*/ 2147483646 w 3985"/>
              <a:gd name="T11" fmla="*/ 2147483646 h 3987"/>
              <a:gd name="T12" fmla="*/ 2147483646 w 3985"/>
              <a:gd name="T13" fmla="*/ 0 h 3987"/>
              <a:gd name="T14" fmla="*/ 2147483646 w 3985"/>
              <a:gd name="T15" fmla="*/ 2147483646 h 3987"/>
              <a:gd name="T16" fmla="*/ 2147483646 w 3985"/>
              <a:gd name="T17" fmla="*/ 2147483646 h 3987"/>
              <a:gd name="T18" fmla="*/ 2147483646 w 3985"/>
              <a:gd name="T19" fmla="*/ 2147483646 h 3987"/>
              <a:gd name="T20" fmla="*/ 2147483646 w 3985"/>
              <a:gd name="T21" fmla="*/ 2147483646 h 3987"/>
              <a:gd name="T22" fmla="*/ 2147483646 w 3985"/>
              <a:gd name="T23" fmla="*/ 2147483646 h 3987"/>
              <a:gd name="T24" fmla="*/ 2147483646 w 3985"/>
              <a:gd name="T25" fmla="*/ 2147483646 h 3987"/>
              <a:gd name="T26" fmla="*/ 2147483646 w 3985"/>
              <a:gd name="T27" fmla="*/ 2147483646 h 3987"/>
              <a:gd name="T28" fmla="*/ 2147483646 w 3985"/>
              <a:gd name="T29" fmla="*/ 2147483646 h 3987"/>
              <a:gd name="T30" fmla="*/ 2147483646 w 3985"/>
              <a:gd name="T31" fmla="*/ 2147483646 h 3987"/>
              <a:gd name="T32" fmla="*/ 2147483646 w 3985"/>
              <a:gd name="T33" fmla="*/ 2147483646 h 3987"/>
              <a:gd name="T34" fmla="*/ 2147483646 w 3985"/>
              <a:gd name="T35" fmla="*/ 2147483646 h 3987"/>
              <a:gd name="T36" fmla="*/ 2147483646 w 3985"/>
              <a:gd name="T37" fmla="*/ 2147483646 h 3987"/>
              <a:gd name="T38" fmla="*/ 2147483646 w 3985"/>
              <a:gd name="T39" fmla="*/ 2147483646 h 3987"/>
              <a:gd name="T40" fmla="*/ 2147483646 w 3985"/>
              <a:gd name="T41" fmla="*/ 2147483646 h 3987"/>
              <a:gd name="T42" fmla="*/ 2147483646 w 3985"/>
              <a:gd name="T43" fmla="*/ 2147483646 h 3987"/>
              <a:gd name="T44" fmla="*/ 2147483646 w 3985"/>
              <a:gd name="T45" fmla="*/ 2147483646 h 3987"/>
              <a:gd name="T46" fmla="*/ 2147483646 w 3985"/>
              <a:gd name="T47" fmla="*/ 2147483646 h 3987"/>
              <a:gd name="T48" fmla="*/ 2147483646 w 3985"/>
              <a:gd name="T49" fmla="*/ 2147483646 h 3987"/>
              <a:gd name="T50" fmla="*/ 2147483646 w 3985"/>
              <a:gd name="T51" fmla="*/ 2147483646 h 3987"/>
              <a:gd name="T52" fmla="*/ 2147483646 w 3985"/>
              <a:gd name="T53" fmla="*/ 2147483646 h 3987"/>
              <a:gd name="T54" fmla="*/ 2147483646 w 3985"/>
              <a:gd name="T55" fmla="*/ 2147483646 h 3987"/>
              <a:gd name="T56" fmla="*/ 2147483646 w 3985"/>
              <a:gd name="T57" fmla="*/ 2147483646 h 3987"/>
              <a:gd name="T58" fmla="*/ 2147483646 w 3985"/>
              <a:gd name="T59" fmla="*/ 2147483646 h 3987"/>
              <a:gd name="T60" fmla="*/ 2147483646 w 3985"/>
              <a:gd name="T61" fmla="*/ 2147483646 h 3987"/>
              <a:gd name="T62" fmla="*/ 2147483646 w 3985"/>
              <a:gd name="T63" fmla="*/ 2147483646 h 3987"/>
              <a:gd name="T64" fmla="*/ 2147483646 w 3985"/>
              <a:gd name="T65" fmla="*/ 2147483646 h 3987"/>
              <a:gd name="T66" fmla="*/ 2147483646 w 3985"/>
              <a:gd name="T67" fmla="*/ 2147483646 h 3987"/>
              <a:gd name="T68" fmla="*/ 2147483646 w 3985"/>
              <a:gd name="T69" fmla="*/ 2147483646 h 3987"/>
              <a:gd name="T70" fmla="*/ 2147483646 w 3985"/>
              <a:gd name="T71" fmla="*/ 2147483646 h 3987"/>
              <a:gd name="T72" fmla="*/ 2147483646 w 3985"/>
              <a:gd name="T73" fmla="*/ 2147483646 h 3987"/>
              <a:gd name="T74" fmla="*/ 2147483646 w 3985"/>
              <a:gd name="T75" fmla="*/ 2147483646 h 3987"/>
              <a:gd name="T76" fmla="*/ 2147483646 w 3985"/>
              <a:gd name="T77" fmla="*/ 2147483646 h 3987"/>
              <a:gd name="T78" fmla="*/ 2147483646 w 3985"/>
              <a:gd name="T79" fmla="*/ 2147483646 h 3987"/>
              <a:gd name="T80" fmla="*/ 2147483646 w 3985"/>
              <a:gd name="T81" fmla="*/ 2147483646 h 398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3985" h="3987">
                <a:moveTo>
                  <a:pt x="1993" y="3986"/>
                </a:moveTo>
                <a:lnTo>
                  <a:pt x="1993" y="3986"/>
                </a:lnTo>
                <a:cubicBezTo>
                  <a:pt x="1811" y="3986"/>
                  <a:pt x="1630" y="3963"/>
                  <a:pt x="1461" y="3907"/>
                </a:cubicBezTo>
                <a:cubicBezTo>
                  <a:pt x="1291" y="3861"/>
                  <a:pt x="1132" y="3793"/>
                  <a:pt x="985" y="3714"/>
                </a:cubicBezTo>
                <a:cubicBezTo>
                  <a:pt x="838" y="3623"/>
                  <a:pt x="702" y="3522"/>
                  <a:pt x="589" y="3397"/>
                </a:cubicBezTo>
                <a:cubicBezTo>
                  <a:pt x="464" y="3284"/>
                  <a:pt x="362" y="3148"/>
                  <a:pt x="272" y="3001"/>
                </a:cubicBezTo>
                <a:cubicBezTo>
                  <a:pt x="181" y="2853"/>
                  <a:pt x="124" y="2695"/>
                  <a:pt x="68" y="2525"/>
                </a:cubicBezTo>
                <a:cubicBezTo>
                  <a:pt x="23" y="2355"/>
                  <a:pt x="0" y="2174"/>
                  <a:pt x="0" y="1993"/>
                </a:cubicBezTo>
                <a:cubicBezTo>
                  <a:pt x="0" y="1812"/>
                  <a:pt x="23" y="1631"/>
                  <a:pt x="68" y="1461"/>
                </a:cubicBezTo>
                <a:cubicBezTo>
                  <a:pt x="124" y="1291"/>
                  <a:pt x="181" y="1132"/>
                  <a:pt x="272" y="985"/>
                </a:cubicBezTo>
                <a:cubicBezTo>
                  <a:pt x="362" y="838"/>
                  <a:pt x="464" y="702"/>
                  <a:pt x="589" y="578"/>
                </a:cubicBezTo>
                <a:cubicBezTo>
                  <a:pt x="702" y="465"/>
                  <a:pt x="838" y="363"/>
                  <a:pt x="985" y="272"/>
                </a:cubicBezTo>
                <a:cubicBezTo>
                  <a:pt x="1132" y="181"/>
                  <a:pt x="1291" y="114"/>
                  <a:pt x="1461" y="68"/>
                </a:cubicBezTo>
                <a:cubicBezTo>
                  <a:pt x="1630" y="23"/>
                  <a:pt x="1811" y="0"/>
                  <a:pt x="1993" y="0"/>
                </a:cubicBezTo>
                <a:cubicBezTo>
                  <a:pt x="2264" y="0"/>
                  <a:pt x="2525" y="45"/>
                  <a:pt x="2763" y="159"/>
                </a:cubicBezTo>
                <a:cubicBezTo>
                  <a:pt x="3012" y="261"/>
                  <a:pt x="3227" y="408"/>
                  <a:pt x="3397" y="578"/>
                </a:cubicBezTo>
                <a:cubicBezTo>
                  <a:pt x="3578" y="759"/>
                  <a:pt x="3725" y="974"/>
                  <a:pt x="3827" y="1212"/>
                </a:cubicBezTo>
                <a:cubicBezTo>
                  <a:pt x="3929" y="1461"/>
                  <a:pt x="3984" y="1721"/>
                  <a:pt x="3984" y="1993"/>
                </a:cubicBezTo>
                <a:cubicBezTo>
                  <a:pt x="3984" y="2174"/>
                  <a:pt x="3963" y="2355"/>
                  <a:pt x="3918" y="2525"/>
                </a:cubicBezTo>
                <a:cubicBezTo>
                  <a:pt x="3861" y="2695"/>
                  <a:pt x="3793" y="2853"/>
                  <a:pt x="3714" y="3001"/>
                </a:cubicBezTo>
                <a:cubicBezTo>
                  <a:pt x="3623" y="3148"/>
                  <a:pt x="3521" y="3284"/>
                  <a:pt x="3397" y="3397"/>
                </a:cubicBezTo>
                <a:cubicBezTo>
                  <a:pt x="3284" y="3522"/>
                  <a:pt x="3148" y="3623"/>
                  <a:pt x="3001" y="3714"/>
                </a:cubicBezTo>
                <a:cubicBezTo>
                  <a:pt x="2853" y="3793"/>
                  <a:pt x="2695" y="3861"/>
                  <a:pt x="2525" y="3907"/>
                </a:cubicBezTo>
                <a:cubicBezTo>
                  <a:pt x="2355" y="3963"/>
                  <a:pt x="2174" y="3986"/>
                  <a:pt x="1993" y="3986"/>
                </a:cubicBezTo>
                <a:close/>
                <a:moveTo>
                  <a:pt x="2955" y="1166"/>
                </a:moveTo>
                <a:lnTo>
                  <a:pt x="2955" y="1166"/>
                </a:lnTo>
                <a:cubicBezTo>
                  <a:pt x="1064" y="1166"/>
                  <a:pt x="1064" y="1166"/>
                  <a:pt x="1064" y="1166"/>
                </a:cubicBezTo>
                <a:cubicBezTo>
                  <a:pt x="1041" y="1166"/>
                  <a:pt x="1030" y="1178"/>
                  <a:pt x="1019" y="1189"/>
                </a:cubicBezTo>
                <a:cubicBezTo>
                  <a:pt x="1008" y="1201"/>
                  <a:pt x="996" y="1212"/>
                  <a:pt x="996" y="1235"/>
                </a:cubicBezTo>
                <a:cubicBezTo>
                  <a:pt x="996" y="1449"/>
                  <a:pt x="996" y="1449"/>
                  <a:pt x="996" y="1449"/>
                </a:cubicBezTo>
                <a:cubicBezTo>
                  <a:pt x="996" y="1461"/>
                  <a:pt x="996" y="1461"/>
                  <a:pt x="1008" y="1461"/>
                </a:cubicBezTo>
                <a:cubicBezTo>
                  <a:pt x="2004" y="2027"/>
                  <a:pt x="2004" y="2027"/>
                  <a:pt x="2004" y="2027"/>
                </a:cubicBezTo>
                <a:cubicBezTo>
                  <a:pt x="2004" y="2038"/>
                  <a:pt x="2004" y="2038"/>
                  <a:pt x="2004" y="2038"/>
                </a:cubicBezTo>
                <a:cubicBezTo>
                  <a:pt x="2015" y="2038"/>
                  <a:pt x="2015" y="2038"/>
                  <a:pt x="2015" y="2027"/>
                </a:cubicBezTo>
                <a:cubicBezTo>
                  <a:pt x="2978" y="1461"/>
                  <a:pt x="2978" y="1461"/>
                  <a:pt x="2978" y="1461"/>
                </a:cubicBezTo>
                <a:cubicBezTo>
                  <a:pt x="2989" y="1461"/>
                  <a:pt x="2989" y="1461"/>
                  <a:pt x="2989" y="1461"/>
                </a:cubicBezTo>
                <a:cubicBezTo>
                  <a:pt x="3001" y="1461"/>
                  <a:pt x="3001" y="1461"/>
                  <a:pt x="3001" y="1461"/>
                </a:cubicBezTo>
                <a:cubicBezTo>
                  <a:pt x="3012" y="1461"/>
                  <a:pt x="3023" y="1449"/>
                  <a:pt x="3023" y="1438"/>
                </a:cubicBezTo>
                <a:cubicBezTo>
                  <a:pt x="3023" y="1235"/>
                  <a:pt x="3023" y="1235"/>
                  <a:pt x="3023" y="1235"/>
                </a:cubicBezTo>
                <a:cubicBezTo>
                  <a:pt x="3023" y="1212"/>
                  <a:pt x="3012" y="1201"/>
                  <a:pt x="3001" y="1189"/>
                </a:cubicBezTo>
                <a:cubicBezTo>
                  <a:pt x="2989" y="1178"/>
                  <a:pt x="2966" y="1166"/>
                  <a:pt x="2955" y="1166"/>
                </a:cubicBezTo>
                <a:close/>
                <a:moveTo>
                  <a:pt x="1597" y="2016"/>
                </a:moveTo>
                <a:lnTo>
                  <a:pt x="1597" y="2016"/>
                </a:lnTo>
                <a:cubicBezTo>
                  <a:pt x="1597" y="2016"/>
                  <a:pt x="1597" y="2016"/>
                  <a:pt x="1597" y="2005"/>
                </a:cubicBezTo>
                <a:lnTo>
                  <a:pt x="1597" y="1993"/>
                </a:lnTo>
                <a:cubicBezTo>
                  <a:pt x="1019" y="1665"/>
                  <a:pt x="1019" y="1665"/>
                  <a:pt x="1019" y="1665"/>
                </a:cubicBezTo>
                <a:lnTo>
                  <a:pt x="1008" y="1665"/>
                </a:lnTo>
                <a:cubicBezTo>
                  <a:pt x="996" y="1665"/>
                  <a:pt x="996" y="1676"/>
                  <a:pt x="996" y="1676"/>
                </a:cubicBezTo>
                <a:cubicBezTo>
                  <a:pt x="996" y="2536"/>
                  <a:pt x="996" y="2536"/>
                  <a:pt x="996" y="2536"/>
                </a:cubicBezTo>
                <a:cubicBezTo>
                  <a:pt x="996" y="2548"/>
                  <a:pt x="996" y="2548"/>
                  <a:pt x="1008" y="2548"/>
                </a:cubicBezTo>
                <a:cubicBezTo>
                  <a:pt x="1019" y="2548"/>
                  <a:pt x="1019" y="2548"/>
                  <a:pt x="1019" y="2548"/>
                </a:cubicBezTo>
                <a:lnTo>
                  <a:pt x="1597" y="2016"/>
                </a:lnTo>
                <a:close/>
                <a:moveTo>
                  <a:pt x="2287" y="2084"/>
                </a:moveTo>
                <a:lnTo>
                  <a:pt x="2287" y="2084"/>
                </a:lnTo>
                <a:cubicBezTo>
                  <a:pt x="2287" y="2072"/>
                  <a:pt x="2287" y="2072"/>
                  <a:pt x="2276" y="2084"/>
                </a:cubicBezTo>
                <a:cubicBezTo>
                  <a:pt x="2049" y="2208"/>
                  <a:pt x="2049" y="2208"/>
                  <a:pt x="2049" y="2208"/>
                </a:cubicBezTo>
                <a:cubicBezTo>
                  <a:pt x="2027" y="2219"/>
                  <a:pt x="1993" y="2219"/>
                  <a:pt x="1970" y="2208"/>
                </a:cubicBezTo>
                <a:cubicBezTo>
                  <a:pt x="1778" y="2095"/>
                  <a:pt x="1778" y="2095"/>
                  <a:pt x="1778" y="2095"/>
                </a:cubicBezTo>
                <a:cubicBezTo>
                  <a:pt x="1766" y="2095"/>
                  <a:pt x="1766" y="2095"/>
                  <a:pt x="1755" y="2095"/>
                </a:cubicBezTo>
                <a:cubicBezTo>
                  <a:pt x="1030" y="2774"/>
                  <a:pt x="1030" y="2774"/>
                  <a:pt x="1030" y="2774"/>
                </a:cubicBezTo>
                <a:cubicBezTo>
                  <a:pt x="1030" y="2774"/>
                  <a:pt x="1019" y="2786"/>
                  <a:pt x="1019" y="2797"/>
                </a:cubicBezTo>
                <a:cubicBezTo>
                  <a:pt x="1019" y="2797"/>
                  <a:pt x="1030" y="2797"/>
                  <a:pt x="1030" y="2808"/>
                </a:cubicBezTo>
                <a:cubicBezTo>
                  <a:pt x="1053" y="2808"/>
                  <a:pt x="1064" y="2808"/>
                  <a:pt x="1064" y="2808"/>
                </a:cubicBezTo>
                <a:cubicBezTo>
                  <a:pt x="2932" y="2808"/>
                  <a:pt x="2932" y="2808"/>
                  <a:pt x="2932" y="2808"/>
                </a:cubicBezTo>
                <a:cubicBezTo>
                  <a:pt x="2944" y="2808"/>
                  <a:pt x="2944" y="2808"/>
                  <a:pt x="2944" y="2808"/>
                </a:cubicBezTo>
                <a:cubicBezTo>
                  <a:pt x="2944" y="2797"/>
                  <a:pt x="2944" y="2786"/>
                  <a:pt x="2944" y="2786"/>
                </a:cubicBezTo>
                <a:lnTo>
                  <a:pt x="2287" y="2084"/>
                </a:lnTo>
                <a:close/>
                <a:moveTo>
                  <a:pt x="3012" y="1653"/>
                </a:moveTo>
                <a:lnTo>
                  <a:pt x="3012" y="1653"/>
                </a:lnTo>
                <a:cubicBezTo>
                  <a:pt x="2989" y="1653"/>
                  <a:pt x="2989" y="1653"/>
                  <a:pt x="2989" y="1653"/>
                </a:cubicBezTo>
                <a:cubicBezTo>
                  <a:pt x="2445" y="1970"/>
                  <a:pt x="2445" y="1970"/>
                  <a:pt x="2445" y="1970"/>
                </a:cubicBezTo>
                <a:lnTo>
                  <a:pt x="2445" y="1982"/>
                </a:lnTo>
                <a:cubicBezTo>
                  <a:pt x="2445" y="1993"/>
                  <a:pt x="2445" y="1993"/>
                  <a:pt x="2445" y="2005"/>
                </a:cubicBezTo>
                <a:cubicBezTo>
                  <a:pt x="2989" y="2582"/>
                  <a:pt x="2989" y="2582"/>
                  <a:pt x="2989" y="2582"/>
                </a:cubicBezTo>
                <a:cubicBezTo>
                  <a:pt x="2989" y="2593"/>
                  <a:pt x="3001" y="2593"/>
                  <a:pt x="3001" y="2593"/>
                </a:cubicBezTo>
                <a:cubicBezTo>
                  <a:pt x="3012" y="2593"/>
                  <a:pt x="3012" y="2593"/>
                  <a:pt x="3012" y="2593"/>
                </a:cubicBezTo>
                <a:cubicBezTo>
                  <a:pt x="3012" y="2582"/>
                  <a:pt x="3023" y="2582"/>
                  <a:pt x="3023" y="2582"/>
                </a:cubicBezTo>
                <a:cubicBezTo>
                  <a:pt x="3023" y="1665"/>
                  <a:pt x="3023" y="1665"/>
                  <a:pt x="3023" y="1665"/>
                </a:cubicBezTo>
                <a:lnTo>
                  <a:pt x="3012" y="1653"/>
                </a:lnTo>
                <a:close/>
                <a:moveTo>
                  <a:pt x="3012" y="1653"/>
                </a:moveTo>
                <a:lnTo>
                  <a:pt x="3012" y="1653"/>
                </a:lnTo>
                <a:close/>
              </a:path>
            </a:pathLst>
          </a:custGeom>
          <a:solidFill>
            <a:srgbClr val="233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1" name="Freeform 5"/>
          <p:cNvSpPr>
            <a:spLocks noChangeAspect="1" noChangeArrowheads="1"/>
          </p:cNvSpPr>
          <p:nvPr/>
        </p:nvSpPr>
        <p:spPr bwMode="auto">
          <a:xfrm>
            <a:off x="1746350" y="4262437"/>
            <a:ext cx="593725" cy="593725"/>
          </a:xfrm>
          <a:custGeom>
            <a:avLst/>
            <a:gdLst>
              <a:gd name="T0" fmla="*/ 2147483646 w 2642"/>
              <a:gd name="T1" fmla="*/ 2147483646 h 2642"/>
              <a:gd name="T2" fmla="*/ 2147483646 w 2642"/>
              <a:gd name="T3" fmla="*/ 2147483646 h 2642"/>
              <a:gd name="T4" fmla="*/ 2147483646 w 2642"/>
              <a:gd name="T5" fmla="*/ 2147483646 h 2642"/>
              <a:gd name="T6" fmla="*/ 2147483646 w 2642"/>
              <a:gd name="T7" fmla="*/ 2147483646 h 2642"/>
              <a:gd name="T8" fmla="*/ 2147483646 w 2642"/>
              <a:gd name="T9" fmla="*/ 2147483646 h 2642"/>
              <a:gd name="T10" fmla="*/ 2147483646 w 2642"/>
              <a:gd name="T11" fmla="*/ 2147483646 h 2642"/>
              <a:gd name="T12" fmla="*/ 2147483646 w 2642"/>
              <a:gd name="T13" fmla="*/ 2147483646 h 2642"/>
              <a:gd name="T14" fmla="*/ 2147483646 w 2642"/>
              <a:gd name="T15" fmla="*/ 2147483646 h 2642"/>
              <a:gd name="T16" fmla="*/ 2147483646 w 2642"/>
              <a:gd name="T17" fmla="*/ 2147483646 h 2642"/>
              <a:gd name="T18" fmla="*/ 2147483646 w 2642"/>
              <a:gd name="T19" fmla="*/ 2147483646 h 2642"/>
              <a:gd name="T20" fmla="*/ 2147483646 w 2642"/>
              <a:gd name="T21" fmla="*/ 2147483646 h 2642"/>
              <a:gd name="T22" fmla="*/ 2147483646 w 2642"/>
              <a:gd name="T23" fmla="*/ 2147483646 h 2642"/>
              <a:gd name="T24" fmla="*/ 2147483646 w 2642"/>
              <a:gd name="T25" fmla="*/ 2147483646 h 2642"/>
              <a:gd name="T26" fmla="*/ 2147483646 w 2642"/>
              <a:gd name="T27" fmla="*/ 2147483646 h 2642"/>
              <a:gd name="T28" fmla="*/ 2147483646 w 2642"/>
              <a:gd name="T29" fmla="*/ 2147483646 h 2642"/>
              <a:gd name="T30" fmla="*/ 2147483646 w 2642"/>
              <a:gd name="T31" fmla="*/ 2147483646 h 2642"/>
              <a:gd name="T32" fmla="*/ 2147483646 w 2642"/>
              <a:gd name="T33" fmla="*/ 2147483646 h 2642"/>
              <a:gd name="T34" fmla="*/ 2147483646 w 2642"/>
              <a:gd name="T35" fmla="*/ 2147483646 h 2642"/>
              <a:gd name="T36" fmla="*/ 2147483646 w 2642"/>
              <a:gd name="T37" fmla="*/ 2147483646 h 2642"/>
              <a:gd name="T38" fmla="*/ 0 w 2642"/>
              <a:gd name="T39" fmla="*/ 2147483646 h 2642"/>
              <a:gd name="T40" fmla="*/ 2147483646 w 2642"/>
              <a:gd name="T41" fmla="*/ 0 h 2642"/>
              <a:gd name="T42" fmla="*/ 2147483646 w 2642"/>
              <a:gd name="T43" fmla="*/ 2147483646 h 264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642" h="2642">
                <a:moveTo>
                  <a:pt x="1319" y="422"/>
                </a:moveTo>
                <a:lnTo>
                  <a:pt x="1319" y="422"/>
                </a:lnTo>
                <a:cubicBezTo>
                  <a:pt x="991" y="422"/>
                  <a:pt x="730" y="683"/>
                  <a:pt x="730" y="1012"/>
                </a:cubicBezTo>
                <a:cubicBezTo>
                  <a:pt x="730" y="1139"/>
                  <a:pt x="811" y="1356"/>
                  <a:pt x="983" y="1662"/>
                </a:cubicBezTo>
                <a:cubicBezTo>
                  <a:pt x="1103" y="1879"/>
                  <a:pt x="1222" y="2058"/>
                  <a:pt x="1230" y="2066"/>
                </a:cubicBezTo>
                <a:lnTo>
                  <a:pt x="1319" y="2200"/>
                </a:lnTo>
                <a:lnTo>
                  <a:pt x="1402" y="2066"/>
                </a:lnTo>
                <a:cubicBezTo>
                  <a:pt x="1409" y="2058"/>
                  <a:pt x="1528" y="1879"/>
                  <a:pt x="1648" y="1662"/>
                </a:cubicBezTo>
                <a:cubicBezTo>
                  <a:pt x="1820" y="1356"/>
                  <a:pt x="1902" y="1139"/>
                  <a:pt x="1902" y="1012"/>
                </a:cubicBezTo>
                <a:cubicBezTo>
                  <a:pt x="1902" y="683"/>
                  <a:pt x="1640" y="422"/>
                  <a:pt x="1319" y="422"/>
                </a:cubicBezTo>
                <a:close/>
                <a:moveTo>
                  <a:pt x="1319" y="1311"/>
                </a:moveTo>
                <a:lnTo>
                  <a:pt x="1319" y="1311"/>
                </a:lnTo>
                <a:cubicBezTo>
                  <a:pt x="1148" y="1311"/>
                  <a:pt x="1013" y="1176"/>
                  <a:pt x="1013" y="1004"/>
                </a:cubicBezTo>
                <a:cubicBezTo>
                  <a:pt x="1013" y="840"/>
                  <a:pt x="1148" y="698"/>
                  <a:pt x="1319" y="698"/>
                </a:cubicBezTo>
                <a:cubicBezTo>
                  <a:pt x="1484" y="698"/>
                  <a:pt x="1618" y="840"/>
                  <a:pt x="1618" y="1004"/>
                </a:cubicBezTo>
                <a:cubicBezTo>
                  <a:pt x="1618" y="1176"/>
                  <a:pt x="1484" y="1311"/>
                  <a:pt x="1319" y="1311"/>
                </a:cubicBezTo>
                <a:close/>
                <a:moveTo>
                  <a:pt x="2641" y="1313"/>
                </a:moveTo>
                <a:lnTo>
                  <a:pt x="2641" y="1313"/>
                </a:lnTo>
                <a:cubicBezTo>
                  <a:pt x="2641" y="2052"/>
                  <a:pt x="2052" y="2641"/>
                  <a:pt x="1327" y="2641"/>
                </a:cubicBezTo>
                <a:cubicBezTo>
                  <a:pt x="601" y="2641"/>
                  <a:pt x="0" y="2052"/>
                  <a:pt x="0" y="1313"/>
                </a:cubicBezTo>
                <a:cubicBezTo>
                  <a:pt x="0" y="588"/>
                  <a:pt x="601" y="0"/>
                  <a:pt x="1327" y="0"/>
                </a:cubicBezTo>
                <a:cubicBezTo>
                  <a:pt x="2052" y="0"/>
                  <a:pt x="2641" y="588"/>
                  <a:pt x="2641" y="1313"/>
                </a:cubicBezTo>
                <a:close/>
              </a:path>
            </a:pathLst>
          </a:custGeom>
          <a:solidFill>
            <a:srgbClr val="233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2" name="Content Placeholder 6"/>
          <p:cNvSpPr>
            <a:spLocks noGrp="1"/>
          </p:cNvSpPr>
          <p:nvPr>
            <p:ph sz="half" idx="2"/>
          </p:nvPr>
        </p:nvSpPr>
        <p:spPr>
          <a:xfrm>
            <a:off x="694592" y="1883263"/>
            <a:ext cx="7886700" cy="4359275"/>
          </a:xfrm>
        </p:spPr>
        <p:txBody>
          <a:bodyPr/>
          <a:lstStyle/>
          <a:p>
            <a:pPr marL="0" indent="0">
              <a:buNone/>
            </a:pPr>
            <a:r>
              <a:rPr lang="en-AU" sz="2800" dirty="0" smtClean="0"/>
              <a:t>		03 9479 8988</a:t>
            </a:r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r>
              <a:rPr lang="en-AU" sz="2800" dirty="0" smtClean="0"/>
              <a:t>		</a:t>
            </a:r>
            <a:r>
              <a:rPr lang="en-AU" sz="2800" dirty="0" smtClean="0">
                <a:hlinkClick r:id="rId2"/>
              </a:rPr>
              <a:t>speakup@latrobe.edu.au</a:t>
            </a:r>
            <a:r>
              <a:rPr lang="en-AU" sz="2800" dirty="0" smtClean="0"/>
              <a:t> </a:t>
            </a:r>
          </a:p>
          <a:p>
            <a:pPr marL="0" indent="0">
              <a:buNone/>
            </a:pPr>
            <a:endParaRPr lang="en-AU" sz="2800" dirty="0" smtClean="0"/>
          </a:p>
          <a:p>
            <a:pPr marL="0" indent="0">
              <a:buNone/>
            </a:pPr>
            <a:r>
              <a:rPr lang="en-AU" sz="2800" dirty="0" smtClean="0"/>
              <a:t>		</a:t>
            </a:r>
            <a:r>
              <a:rPr lang="en-AU" sz="2800" dirty="0" smtClean="0">
                <a:hlinkClick r:id="rId3"/>
              </a:rPr>
              <a:t>www.latrobe.edu.au/speakup</a:t>
            </a:r>
            <a:endParaRPr lang="en-AU" sz="2800" dirty="0" smtClean="0"/>
          </a:p>
          <a:p>
            <a:pPr marL="0" indent="0">
              <a:buNone/>
            </a:pPr>
            <a:endParaRPr lang="en-AU" altLang="en-US" sz="1000" b="1" dirty="0" smtClean="0">
              <a:solidFill>
                <a:srgbClr val="E52212"/>
              </a:solidFill>
              <a:cs typeface="Roboto Condensed" panose="02000000000000000000" pitchFamily="2" charset="0"/>
            </a:endParaRPr>
          </a:p>
          <a:p>
            <a:pPr marL="0" indent="0">
              <a:buNone/>
            </a:pPr>
            <a:r>
              <a:rPr lang="en-AU" altLang="en-US" sz="2800" b="1" dirty="0" smtClean="0">
                <a:solidFill>
                  <a:srgbClr val="E52212"/>
                </a:solidFill>
                <a:cs typeface="Roboto Condensed" panose="02000000000000000000" pitchFamily="2" charset="0"/>
              </a:rPr>
              <a:t>Speak </a:t>
            </a:r>
            <a:r>
              <a:rPr lang="en-AU" altLang="en-US" sz="2800" b="1" dirty="0">
                <a:solidFill>
                  <a:srgbClr val="E52212"/>
                </a:solidFill>
                <a:cs typeface="Roboto Condensed" panose="02000000000000000000" pitchFamily="2" charset="0"/>
              </a:rPr>
              <a:t>Up is not an emergency service. Standard working hours apply.</a:t>
            </a:r>
          </a:p>
        </p:txBody>
      </p:sp>
    </p:spTree>
    <p:extLst>
      <p:ext uri="{BB962C8B-B14F-4D97-AF65-F5344CB8AC3E}">
        <p14:creationId xmlns:p14="http://schemas.microsoft.com/office/powerpoint/2010/main" val="187461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25938"/>
            <a:ext cx="7886700" cy="834647"/>
          </a:xfrm>
        </p:spPr>
        <p:txBody>
          <a:bodyPr/>
          <a:lstStyle/>
          <a:p>
            <a:r>
              <a:rPr lang="en-AU" dirty="0" smtClean="0"/>
              <a:t>Remember – we’re here to help!</a:t>
            </a:r>
            <a:endParaRPr lang="en-AU" dirty="0"/>
          </a:p>
        </p:txBody>
      </p:sp>
      <p:pic>
        <p:nvPicPr>
          <p:cNvPr id="5" name="Content Placeholder 1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9503" y="1325074"/>
            <a:ext cx="8207375" cy="4616450"/>
          </a:xfrm>
        </p:spPr>
      </p:pic>
    </p:spTree>
    <p:extLst>
      <p:ext uri="{BB962C8B-B14F-4D97-AF65-F5344CB8AC3E}">
        <p14:creationId xmlns:p14="http://schemas.microsoft.com/office/powerpoint/2010/main" val="397003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55098" y="2262971"/>
            <a:ext cx="2831573" cy="1267458"/>
          </a:xfrm>
        </p:spPr>
        <p:txBody>
          <a:bodyPr/>
          <a:lstStyle/>
          <a:p>
            <a:r>
              <a:rPr lang="en-AU" dirty="0" smtClean="0"/>
              <a:t>Thank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5057776" y="2528466"/>
            <a:ext cx="1763973" cy="1303809"/>
          </a:xfrm>
        </p:spPr>
        <p:txBody>
          <a:bodyPr/>
          <a:lstStyle/>
          <a:p>
            <a:r>
              <a:rPr lang="en-AU" dirty="0" smtClean="0"/>
              <a:t>you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8983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We all play a part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122067"/>
            <a:ext cx="7886700" cy="3404265"/>
          </a:xfrm>
        </p:spPr>
        <p:txBody>
          <a:bodyPr/>
          <a:lstStyle/>
          <a:p>
            <a:r>
              <a:rPr lang="en-AU" altLang="en-US" sz="2400" dirty="0" smtClean="0"/>
              <a:t>“La Trobe </a:t>
            </a:r>
            <a:r>
              <a:rPr lang="en-AU" altLang="en-US" sz="2400" dirty="0"/>
              <a:t>University </a:t>
            </a:r>
            <a:r>
              <a:rPr lang="en-AU" altLang="en-US" sz="2400" dirty="0"/>
              <a:t>is committed to providing a safe, inclusive and respectful environment for all students, staff and visitors. </a:t>
            </a:r>
            <a:endParaRPr lang="en-AU" altLang="en-US" sz="2400" dirty="0" smtClean="0"/>
          </a:p>
          <a:p>
            <a:r>
              <a:rPr lang="en-AU" altLang="en-US" sz="2400" dirty="0" smtClean="0"/>
              <a:t>As </a:t>
            </a:r>
            <a:r>
              <a:rPr lang="en-AU" altLang="en-US" sz="2400" dirty="0"/>
              <a:t>part of this commitment, we are working on a range of initiatives to prevent and respond to sexual harassment, sexual assault and other forms of unacceptable </a:t>
            </a:r>
            <a:r>
              <a:rPr lang="en-AU" altLang="en-US" sz="2400" dirty="0" smtClean="0"/>
              <a:t>behaviour.” </a:t>
            </a:r>
          </a:p>
          <a:p>
            <a:pPr algn="r"/>
            <a:r>
              <a:rPr lang="en-AU" altLang="en-US" sz="2400" dirty="0" smtClean="0"/>
              <a:t>Professor John Dewar, 28 February 2018</a:t>
            </a:r>
            <a:endParaRPr lang="en-AU" altLang="en-US" sz="2400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484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50" y="325939"/>
            <a:ext cx="8110904" cy="825854"/>
          </a:xfrm>
        </p:spPr>
        <p:txBody>
          <a:bodyPr/>
          <a:lstStyle/>
          <a:p>
            <a:r>
              <a:rPr lang="en-AU" dirty="0" smtClean="0"/>
              <a:t>What would you say you do here?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1380392"/>
            <a:ext cx="7886700" cy="5152292"/>
          </a:xfrm>
        </p:spPr>
        <p:txBody>
          <a:bodyPr/>
          <a:lstStyle/>
          <a:p>
            <a:pPr>
              <a:defRPr/>
            </a:pPr>
            <a:r>
              <a:rPr lang="en-AU" altLang="en-US" sz="2000" dirty="0"/>
              <a:t>Speak Up provides staff, students, visitors, contractors and community members a central reporting point for unacceptable student behaviour, including:</a:t>
            </a:r>
          </a:p>
          <a:p>
            <a:pPr>
              <a:defRPr/>
            </a:pPr>
            <a:endParaRPr lang="en-AU" altLang="en-US" sz="100" dirty="0"/>
          </a:p>
          <a:p>
            <a:pPr lvl="2">
              <a:buFont typeface="Arial" panose="020B0604020202020204" pitchFamily="34" charset="0"/>
              <a:buChar char="•"/>
              <a:defRPr/>
            </a:pPr>
            <a:r>
              <a:rPr lang="en-AU" altLang="en-US" sz="2000" dirty="0"/>
              <a:t>Bullying</a:t>
            </a:r>
          </a:p>
          <a:p>
            <a:pPr lvl="2">
              <a:buFont typeface="Arial" panose="020B0604020202020204" pitchFamily="34" charset="0"/>
              <a:buChar char="•"/>
              <a:defRPr/>
            </a:pPr>
            <a:r>
              <a:rPr lang="en-AU" altLang="en-US" sz="2000" dirty="0"/>
              <a:t>Harassment</a:t>
            </a:r>
          </a:p>
          <a:p>
            <a:pPr lvl="2">
              <a:buFont typeface="Arial" panose="020B0604020202020204" pitchFamily="34" charset="0"/>
              <a:buChar char="•"/>
              <a:defRPr/>
            </a:pPr>
            <a:r>
              <a:rPr lang="en-AU" altLang="en-US" sz="2000" dirty="0"/>
              <a:t>Discrimination</a:t>
            </a:r>
          </a:p>
          <a:p>
            <a:pPr lvl="2">
              <a:buFont typeface="Arial" panose="020B0604020202020204" pitchFamily="34" charset="0"/>
              <a:buChar char="•"/>
              <a:defRPr/>
            </a:pPr>
            <a:r>
              <a:rPr lang="en-AU" altLang="en-US" sz="2000" dirty="0"/>
              <a:t>Violence (including sexual violence)</a:t>
            </a:r>
          </a:p>
          <a:p>
            <a:pPr marL="539750" lvl="2" indent="0">
              <a:buFont typeface="Arial" panose="020B0604020202020204" pitchFamily="34" charset="0"/>
              <a:buNone/>
              <a:defRPr/>
            </a:pPr>
            <a:endParaRPr lang="en-AU" altLang="en-US" sz="100" dirty="0"/>
          </a:p>
          <a:p>
            <a:pPr marL="0" lvl="2" indent="0">
              <a:buFont typeface="Arial" panose="020B0604020202020204" pitchFamily="34" charset="0"/>
              <a:buNone/>
              <a:defRPr/>
            </a:pPr>
            <a:r>
              <a:rPr lang="en-AU" altLang="en-US" sz="2000" dirty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These behaviours can occur in person, online, via phone/text, on/off campus, on placement, or in in your personal life (with no connection to the University).</a:t>
            </a:r>
          </a:p>
          <a:p>
            <a:pPr marL="0" lvl="2" indent="0">
              <a:buFont typeface="Arial" panose="020B0604020202020204" pitchFamily="34" charset="0"/>
              <a:buNone/>
              <a:defRPr/>
            </a:pPr>
            <a:endParaRPr lang="en-AU" altLang="en-US" sz="1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lvl="2" indent="0">
              <a:buFont typeface="Arial" panose="020B0604020202020204" pitchFamily="34" charset="0"/>
              <a:buNone/>
              <a:defRPr/>
            </a:pPr>
            <a:r>
              <a:rPr lang="en-AU" altLang="en-US" sz="2000" dirty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We also provide support for mental health and welfare concerns.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8862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36954"/>
            <a:ext cx="7886700" cy="1325563"/>
          </a:xfrm>
        </p:spPr>
        <p:txBody>
          <a:bodyPr/>
          <a:lstStyle/>
          <a:p>
            <a:r>
              <a:rPr lang="en-AU" sz="4400" dirty="0" smtClean="0"/>
              <a:t>What is unacceptable behaviour?</a:t>
            </a:r>
            <a:endParaRPr lang="en-AU" sz="4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29841" y="2002832"/>
            <a:ext cx="3868340" cy="513244"/>
          </a:xfrm>
        </p:spPr>
        <p:txBody>
          <a:bodyPr/>
          <a:lstStyle/>
          <a:p>
            <a:r>
              <a:rPr lang="en-AU" sz="2000" b="1" dirty="0" smtClean="0"/>
              <a:t>Bullying</a:t>
            </a:r>
            <a:endParaRPr lang="en-AU" sz="2000" b="1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9842" y="2699238"/>
            <a:ext cx="3868340" cy="3120239"/>
          </a:xfrm>
        </p:spPr>
        <p:txBody>
          <a:bodyPr/>
          <a:lstStyle/>
          <a:p>
            <a:pPr marL="0" indent="0">
              <a:buNone/>
            </a:pPr>
            <a:r>
              <a:rPr lang="en-AU" sz="2000" dirty="0" smtClean="0"/>
              <a:t>Multiple occurrences of:</a:t>
            </a:r>
          </a:p>
          <a:p>
            <a:r>
              <a:rPr lang="en-AU" sz="2000" dirty="0" smtClean="0"/>
              <a:t>Making fun of people</a:t>
            </a:r>
          </a:p>
          <a:p>
            <a:r>
              <a:rPr lang="en-AU" sz="2000" dirty="0" smtClean="0"/>
              <a:t>Unwanted nicknames</a:t>
            </a:r>
          </a:p>
          <a:p>
            <a:r>
              <a:rPr lang="en-AU" sz="2000" dirty="0" smtClean="0"/>
              <a:t>Socially isolating (excluding) or ignoring someone</a:t>
            </a:r>
          </a:p>
          <a:p>
            <a:endParaRPr lang="en-AU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629149" y="1997170"/>
            <a:ext cx="3887391" cy="513244"/>
          </a:xfrm>
        </p:spPr>
        <p:txBody>
          <a:bodyPr/>
          <a:lstStyle/>
          <a:p>
            <a:r>
              <a:rPr lang="en-AU" sz="2000" b="1" dirty="0" smtClean="0"/>
              <a:t>Discrimination</a:t>
            </a:r>
            <a:endParaRPr lang="en-AU" sz="2000" b="1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4629150" y="2645068"/>
            <a:ext cx="3887391" cy="3623848"/>
          </a:xfrm>
        </p:spPr>
        <p:txBody>
          <a:bodyPr/>
          <a:lstStyle/>
          <a:p>
            <a:pPr marL="0" indent="0">
              <a:buNone/>
            </a:pPr>
            <a:r>
              <a:rPr lang="en-AU" altLang="en-US" sz="2000" dirty="0"/>
              <a:t>Treating someone less favourably because of personal attributes like</a:t>
            </a:r>
            <a:r>
              <a:rPr lang="en-AU" altLang="en-US" sz="2000" dirty="0" smtClean="0"/>
              <a:t>:</a:t>
            </a: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Disability</a:t>
            </a:r>
            <a:endParaRPr lang="en-AU" altLang="en-US" sz="20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Race</a:t>
            </a:r>
            <a:endParaRPr lang="en-AU" altLang="en-US" sz="20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Gender</a:t>
            </a: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Sexual </a:t>
            </a: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orientation</a:t>
            </a: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Religion</a:t>
            </a:r>
            <a:endParaRPr lang="en-AU" altLang="en-US" sz="20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lvl="1" indent="0">
              <a:spcBef>
                <a:spcPct val="0"/>
              </a:spcBef>
              <a:spcAft>
                <a:spcPts val="1500"/>
              </a:spcAft>
              <a:buNone/>
            </a:pPr>
            <a:endParaRPr lang="en-AU" altLang="en-US" sz="20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lvl="3"/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366145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32314"/>
            <a:ext cx="7886700" cy="1325563"/>
          </a:xfrm>
        </p:spPr>
        <p:txBody>
          <a:bodyPr/>
          <a:lstStyle/>
          <a:p>
            <a:r>
              <a:rPr lang="en-AU" sz="4400" dirty="0" smtClean="0"/>
              <a:t>What is unacceptable behaviour? </a:t>
            </a:r>
            <a:endParaRPr lang="en-AU" sz="4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29841" y="1997791"/>
            <a:ext cx="3868340" cy="513244"/>
          </a:xfrm>
        </p:spPr>
        <p:txBody>
          <a:bodyPr/>
          <a:lstStyle/>
          <a:p>
            <a:r>
              <a:rPr lang="en-AU" sz="2000" b="1" dirty="0" smtClean="0"/>
              <a:t>Harassment</a:t>
            </a:r>
            <a:endParaRPr lang="en-AU" sz="2000" b="1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9842" y="2892670"/>
            <a:ext cx="3868340" cy="2926807"/>
          </a:xfrm>
        </p:spPr>
        <p:txBody>
          <a:bodyPr/>
          <a:lstStyle/>
          <a:p>
            <a:pPr marL="0" indent="0">
              <a:buNone/>
            </a:pPr>
            <a:r>
              <a:rPr lang="en-AU" sz="2000" dirty="0" smtClean="0"/>
              <a:t>Behaviour causing: </a:t>
            </a:r>
          </a:p>
          <a:p>
            <a:pPr marL="0" indent="0">
              <a:buNone/>
            </a:pPr>
            <a:endParaRPr lang="en-AU" sz="100" dirty="0" smtClean="0"/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Intimidation</a:t>
            </a: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Insult</a:t>
            </a: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Humiliation </a:t>
            </a:r>
            <a:endParaRPr lang="en-AU" altLang="en-US" sz="2000" dirty="0" smtClean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lvl="1" indent="0">
              <a:spcBef>
                <a:spcPct val="0"/>
              </a:spcBef>
              <a:spcAft>
                <a:spcPts val="1500"/>
              </a:spcAft>
              <a:buNone/>
            </a:pPr>
            <a:endParaRPr lang="en-AU" altLang="en-US" sz="1050" dirty="0" smtClean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lvl="1" indent="0">
              <a:spcBef>
                <a:spcPct val="0"/>
              </a:spcBef>
              <a:spcAft>
                <a:spcPts val="1500"/>
              </a:spcAft>
              <a:buNone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Can be a single incident.</a:t>
            </a:r>
            <a:endParaRPr lang="en-AU" altLang="en-US" sz="20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498181" y="2017037"/>
            <a:ext cx="3887391" cy="513244"/>
          </a:xfrm>
        </p:spPr>
        <p:txBody>
          <a:bodyPr/>
          <a:lstStyle/>
          <a:p>
            <a:r>
              <a:rPr lang="en-AU" sz="2000" b="1" dirty="0" smtClean="0"/>
              <a:t>Sexual harassment</a:t>
            </a:r>
            <a:endParaRPr lang="en-AU" sz="2000" b="1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4629150" y="2892670"/>
            <a:ext cx="3887391" cy="3015761"/>
          </a:xfrm>
        </p:spPr>
        <p:txBody>
          <a:bodyPr/>
          <a:lstStyle/>
          <a:p>
            <a:pPr marL="0" indent="0">
              <a:buNone/>
            </a:pPr>
            <a:r>
              <a:rPr lang="en-AU" altLang="en-US" sz="2000" i="1" dirty="0" smtClean="0"/>
              <a:t>Unwelcome</a:t>
            </a:r>
            <a:r>
              <a:rPr lang="en-AU" altLang="en-US" sz="2000" dirty="0" smtClean="0"/>
              <a:t> sexual behaviour such as:</a:t>
            </a:r>
          </a:p>
          <a:p>
            <a:pPr marL="0" indent="0">
              <a:buNone/>
            </a:pPr>
            <a:endParaRPr lang="en-AU" altLang="en-US" sz="100" dirty="0"/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Comments about a person’s body/private life</a:t>
            </a:r>
            <a:endParaRPr lang="en-AU" altLang="en-US" sz="20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Leering, staring or touching </a:t>
            </a:r>
            <a:endParaRPr lang="en-AU" altLang="en-US" sz="20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Repeated unwanted requests for dates and/or sex</a:t>
            </a:r>
            <a:endParaRPr lang="en-AU" altLang="en-US" sz="20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lvl="1" indent="0">
              <a:spcBef>
                <a:spcPct val="0"/>
              </a:spcBef>
              <a:spcAft>
                <a:spcPts val="1500"/>
              </a:spcAft>
              <a:buNone/>
            </a:pPr>
            <a:endParaRPr lang="en-AU" altLang="en-US" sz="20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lvl="1" indent="0">
              <a:spcBef>
                <a:spcPct val="0"/>
              </a:spcBef>
              <a:spcAft>
                <a:spcPts val="1500"/>
              </a:spcAft>
              <a:buNone/>
            </a:pPr>
            <a:endParaRPr lang="en-AU" altLang="en-US" sz="20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lvl="3"/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300369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53811"/>
            <a:ext cx="7886700" cy="1325563"/>
          </a:xfrm>
        </p:spPr>
        <p:txBody>
          <a:bodyPr/>
          <a:lstStyle/>
          <a:p>
            <a:r>
              <a:rPr lang="en-AU" sz="4400" dirty="0" smtClean="0"/>
              <a:t>What is unacceptable behaviour? </a:t>
            </a:r>
            <a:endParaRPr lang="en-AU" sz="4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29842" y="1872778"/>
            <a:ext cx="3868340" cy="513244"/>
          </a:xfrm>
        </p:spPr>
        <p:txBody>
          <a:bodyPr/>
          <a:lstStyle/>
          <a:p>
            <a:r>
              <a:rPr lang="en-AU" sz="2000" b="1" dirty="0" smtClean="0"/>
              <a:t>Sexual violence</a:t>
            </a:r>
            <a:endParaRPr lang="en-AU" sz="2000" b="1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9842" y="2628900"/>
            <a:ext cx="3868340" cy="3727938"/>
          </a:xfrm>
        </p:spPr>
        <p:txBody>
          <a:bodyPr/>
          <a:lstStyle/>
          <a:p>
            <a:pPr marL="0" indent="0">
              <a:buNone/>
            </a:pPr>
            <a:r>
              <a:rPr lang="en-AU" sz="2000" dirty="0"/>
              <a:t>Sexual behaviour which causes someone to feel: </a:t>
            </a:r>
          </a:p>
          <a:p>
            <a:pPr marL="0" indent="0">
              <a:buNone/>
            </a:pPr>
            <a:endParaRPr lang="en-AU" sz="100" dirty="0"/>
          </a:p>
          <a:p>
            <a:r>
              <a:rPr lang="en-AU" altLang="en-US" sz="2000" dirty="0"/>
              <a:t>Uncomfortable</a:t>
            </a:r>
          </a:p>
          <a:p>
            <a:r>
              <a:rPr lang="en-AU" altLang="en-US" sz="2000" dirty="0"/>
              <a:t>Frightened</a:t>
            </a:r>
          </a:p>
          <a:p>
            <a:r>
              <a:rPr lang="en-AU" altLang="en-US" sz="2000" dirty="0"/>
              <a:t>Intimidated</a:t>
            </a:r>
          </a:p>
          <a:p>
            <a:r>
              <a:rPr lang="en-AU" altLang="en-US" sz="2000" dirty="0"/>
              <a:t>Threatened</a:t>
            </a:r>
          </a:p>
          <a:p>
            <a:r>
              <a:rPr lang="en-AU" altLang="en-US" sz="2000" dirty="0"/>
              <a:t>Coerced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498181" y="1869480"/>
            <a:ext cx="3887391" cy="513244"/>
          </a:xfrm>
        </p:spPr>
        <p:txBody>
          <a:bodyPr/>
          <a:lstStyle/>
          <a:p>
            <a:r>
              <a:rPr lang="en-AU" sz="2000" b="1" dirty="0" smtClean="0"/>
              <a:t>Violence</a:t>
            </a:r>
            <a:endParaRPr lang="en-AU" sz="2000" b="1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4629150" y="2628900"/>
            <a:ext cx="4242288" cy="3578469"/>
          </a:xfrm>
        </p:spPr>
        <p:txBody>
          <a:bodyPr/>
          <a:lstStyle/>
          <a:p>
            <a:pPr marL="0" indent="0">
              <a:buNone/>
            </a:pPr>
            <a:r>
              <a:rPr lang="en-AU" altLang="en-US" sz="2000" dirty="0" smtClean="0"/>
              <a:t>Including:</a:t>
            </a:r>
          </a:p>
          <a:p>
            <a:pPr marL="0" indent="0">
              <a:buNone/>
            </a:pPr>
            <a:endParaRPr lang="en-AU" altLang="en-US" sz="100" dirty="0" smtClean="0"/>
          </a:p>
          <a:p>
            <a:pPr marL="0" indent="0">
              <a:buNone/>
            </a:pPr>
            <a:endParaRPr lang="en-AU" altLang="en-US" sz="100" dirty="0"/>
          </a:p>
          <a:p>
            <a:pPr marL="0" indent="0">
              <a:buNone/>
            </a:pPr>
            <a:endParaRPr lang="en-AU" altLang="en-US" sz="100" dirty="0"/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Physical</a:t>
            </a: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Verbal</a:t>
            </a: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Emotional/psychological</a:t>
            </a: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Family/domestic/intimate partner</a:t>
            </a: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Hazing</a:t>
            </a:r>
            <a:endParaRPr lang="en-AU" altLang="en-US" sz="20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lvl="1" indent="0">
              <a:spcBef>
                <a:spcPct val="0"/>
              </a:spcBef>
              <a:spcAft>
                <a:spcPts val="1500"/>
              </a:spcAft>
              <a:buNone/>
            </a:pPr>
            <a:endParaRPr lang="en-AU" altLang="en-US" sz="20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lvl="1" indent="0">
              <a:spcBef>
                <a:spcPct val="0"/>
              </a:spcBef>
              <a:spcAft>
                <a:spcPts val="1500"/>
              </a:spcAft>
              <a:buNone/>
            </a:pPr>
            <a:endParaRPr lang="en-AU" altLang="en-US" sz="20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lvl="3"/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245683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53811"/>
            <a:ext cx="7886700" cy="1325563"/>
          </a:xfrm>
        </p:spPr>
        <p:txBody>
          <a:bodyPr/>
          <a:lstStyle/>
          <a:p>
            <a:r>
              <a:rPr lang="en-AU" sz="4400" dirty="0" smtClean="0"/>
              <a:t>What is unacceptable behaviour? </a:t>
            </a:r>
            <a:endParaRPr lang="en-AU" sz="4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29842" y="1872778"/>
            <a:ext cx="3868340" cy="513244"/>
          </a:xfrm>
        </p:spPr>
        <p:txBody>
          <a:bodyPr/>
          <a:lstStyle/>
          <a:p>
            <a:r>
              <a:rPr lang="en-AU" sz="2000" b="1" dirty="0" smtClean="0"/>
              <a:t>Sexual violence</a:t>
            </a:r>
            <a:endParaRPr lang="en-AU" sz="2000" b="1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9842" y="2628900"/>
            <a:ext cx="3868340" cy="3727938"/>
          </a:xfrm>
        </p:spPr>
        <p:txBody>
          <a:bodyPr/>
          <a:lstStyle/>
          <a:p>
            <a:pPr marL="0" indent="0">
              <a:buNone/>
            </a:pPr>
            <a:r>
              <a:rPr lang="en-AU" sz="2000" dirty="0"/>
              <a:t>Sexual behaviour which causes someone to feel: </a:t>
            </a:r>
          </a:p>
          <a:p>
            <a:pPr marL="0" indent="0">
              <a:buNone/>
            </a:pPr>
            <a:endParaRPr lang="en-AU" sz="100" dirty="0"/>
          </a:p>
          <a:p>
            <a:r>
              <a:rPr lang="en-AU" altLang="en-US" sz="2000" dirty="0"/>
              <a:t>Uncomfortable</a:t>
            </a:r>
          </a:p>
          <a:p>
            <a:r>
              <a:rPr lang="en-AU" altLang="en-US" sz="2000" dirty="0"/>
              <a:t>Frightened</a:t>
            </a:r>
          </a:p>
          <a:p>
            <a:r>
              <a:rPr lang="en-AU" altLang="en-US" sz="2000" dirty="0"/>
              <a:t>Intimidated</a:t>
            </a:r>
          </a:p>
          <a:p>
            <a:r>
              <a:rPr lang="en-AU" altLang="en-US" sz="2000" dirty="0"/>
              <a:t>Threatened</a:t>
            </a:r>
          </a:p>
          <a:p>
            <a:r>
              <a:rPr lang="en-AU" altLang="en-US" sz="2000" dirty="0"/>
              <a:t>Coerced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498181" y="1869480"/>
            <a:ext cx="3887391" cy="513244"/>
          </a:xfrm>
        </p:spPr>
        <p:txBody>
          <a:bodyPr/>
          <a:lstStyle/>
          <a:p>
            <a:r>
              <a:rPr lang="en-AU" sz="2000" b="1" dirty="0" smtClean="0"/>
              <a:t>Violence</a:t>
            </a:r>
            <a:endParaRPr lang="en-AU" sz="2000" b="1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4629150" y="2628900"/>
            <a:ext cx="4242288" cy="3578469"/>
          </a:xfrm>
        </p:spPr>
        <p:txBody>
          <a:bodyPr/>
          <a:lstStyle/>
          <a:p>
            <a:pPr marL="0" indent="0">
              <a:buNone/>
            </a:pPr>
            <a:r>
              <a:rPr lang="en-AU" altLang="en-US" sz="2000" dirty="0" smtClean="0"/>
              <a:t>Including:</a:t>
            </a:r>
          </a:p>
          <a:p>
            <a:pPr marL="0" indent="0">
              <a:buNone/>
            </a:pPr>
            <a:endParaRPr lang="en-AU" altLang="en-US" sz="100" dirty="0" smtClean="0"/>
          </a:p>
          <a:p>
            <a:pPr marL="0" indent="0">
              <a:buNone/>
            </a:pPr>
            <a:endParaRPr lang="en-AU" altLang="en-US" sz="100" dirty="0"/>
          </a:p>
          <a:p>
            <a:pPr marL="0" indent="0">
              <a:buNone/>
            </a:pPr>
            <a:endParaRPr lang="en-AU" altLang="en-US" sz="100" dirty="0"/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Physical</a:t>
            </a: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Verbal</a:t>
            </a: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Emotional/psychological</a:t>
            </a: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Family/domestic/intimate partner</a:t>
            </a:r>
          </a:p>
          <a:p>
            <a:pPr marL="215900" lvl="1" indent="-215900">
              <a:spcBef>
                <a:spcPct val="0"/>
              </a:spcBef>
              <a:spcAft>
                <a:spcPts val="1500"/>
              </a:spcAft>
              <a:buFont typeface="Wingdings 2" panose="05020102010507070707" pitchFamily="18" charset="2"/>
              <a:buChar char=""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Hazing (or “initiations”)</a:t>
            </a:r>
            <a:endParaRPr lang="en-AU" altLang="en-US" sz="20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lvl="1" indent="0">
              <a:spcBef>
                <a:spcPct val="0"/>
              </a:spcBef>
              <a:spcAft>
                <a:spcPts val="1500"/>
              </a:spcAft>
              <a:buNone/>
            </a:pPr>
            <a:endParaRPr lang="en-AU" altLang="en-US" sz="20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lvl="1" indent="0">
              <a:spcBef>
                <a:spcPct val="0"/>
              </a:spcBef>
              <a:spcAft>
                <a:spcPts val="1500"/>
              </a:spcAft>
              <a:buNone/>
            </a:pPr>
            <a:endParaRPr lang="en-AU" altLang="en-US" sz="2000" dirty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lvl="3"/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222334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311" y="205358"/>
            <a:ext cx="7886700" cy="1452620"/>
          </a:xfrm>
        </p:spPr>
        <p:txBody>
          <a:bodyPr/>
          <a:lstStyle/>
          <a:p>
            <a:r>
              <a:rPr lang="en-AU" dirty="0" smtClean="0"/>
              <a:t>How can we create an </a:t>
            </a:r>
            <a:r>
              <a:rPr lang="en-AU" dirty="0" smtClean="0"/>
              <a:t>inclusive community</a:t>
            </a:r>
            <a:r>
              <a:rPr lang="en-AU" dirty="0" smtClean="0"/>
              <a:t>? </a:t>
            </a:r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19311" y="1754303"/>
            <a:ext cx="7886700" cy="576915"/>
          </a:xfrm>
        </p:spPr>
        <p:txBody>
          <a:bodyPr/>
          <a:lstStyle/>
          <a:p>
            <a:r>
              <a:rPr lang="en-AU" sz="2000" b="1" dirty="0" smtClean="0"/>
              <a:t>It starts with you.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19311" y="2331219"/>
            <a:ext cx="7997231" cy="4079630"/>
          </a:xfrm>
        </p:spPr>
        <p:txBody>
          <a:bodyPr/>
          <a:lstStyle/>
          <a:p>
            <a:pPr marL="0" indent="0">
              <a:buNone/>
            </a:pPr>
            <a:r>
              <a:rPr lang="en-AU" altLang="en-US" sz="2000" dirty="0" smtClean="0"/>
              <a:t>Think </a:t>
            </a:r>
            <a:r>
              <a:rPr lang="en-AU" altLang="en-US" sz="2000" dirty="0"/>
              <a:t>about the messages you send through the types of events and activities you </a:t>
            </a:r>
            <a:r>
              <a:rPr lang="en-AU" altLang="en-US" sz="2000" dirty="0" smtClean="0"/>
              <a:t>plan, and the overall image your club is looking to cultivate.  </a:t>
            </a:r>
            <a:endParaRPr lang="en-AU" altLang="en-US" sz="2000" dirty="0"/>
          </a:p>
          <a:p>
            <a:pPr marL="0" indent="0">
              <a:buNone/>
            </a:pPr>
            <a:r>
              <a:rPr lang="en-AU" altLang="en-US" sz="2000" dirty="0" smtClean="0"/>
              <a:t>Are </a:t>
            </a:r>
            <a:r>
              <a:rPr lang="en-AU" altLang="en-US" sz="2000" dirty="0"/>
              <a:t>you creating a space where </a:t>
            </a:r>
            <a:r>
              <a:rPr lang="en-AU" altLang="en-US" sz="2000" dirty="0" smtClean="0"/>
              <a:t>anyone could feel safe and comfortable getting involved? (Hint – you’re going to have to ask others and really listen to their answers to gauge this.)</a:t>
            </a:r>
          </a:p>
          <a:p>
            <a:pPr marL="0" indent="0">
              <a:buNone/>
            </a:pPr>
            <a:r>
              <a:rPr lang="en-AU" altLang="en-US" sz="2000" dirty="0" smtClean="0"/>
              <a:t>If you see unacceptable behaviour occurring, do you address it? (Either directly, or by contacting another service for support?)</a:t>
            </a:r>
          </a:p>
          <a:p>
            <a:pPr marL="0" indent="0">
              <a:buNone/>
            </a:pPr>
            <a:r>
              <a:rPr lang="en-AU" altLang="en-US" sz="2000" dirty="0" smtClean="0"/>
              <a:t>Does the standard of behaviour in your club reflect the BSA and University’s expectations? (Have you read the </a:t>
            </a:r>
            <a:r>
              <a:rPr lang="en-AU" altLang="en-US" sz="2000" dirty="0" smtClean="0">
                <a:hlinkClick r:id="rId2"/>
              </a:rPr>
              <a:t>Student Behaviours Policy</a:t>
            </a:r>
            <a:r>
              <a:rPr lang="en-AU" altLang="en-US" sz="2000" dirty="0" smtClean="0"/>
              <a:t>?)</a:t>
            </a:r>
          </a:p>
          <a:p>
            <a:pPr marL="0" indent="0">
              <a:buNone/>
            </a:pPr>
            <a:endParaRPr lang="en-AU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53424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25938"/>
            <a:ext cx="7886700" cy="2056777"/>
          </a:xfrm>
        </p:spPr>
        <p:txBody>
          <a:bodyPr/>
          <a:lstStyle/>
          <a:p>
            <a:r>
              <a:rPr lang="en-AU" dirty="0" smtClean="0"/>
              <a:t>What should I do if someone tells me they’re experiencing  unacceptable behaviour? </a:t>
            </a:r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2000" b="1" dirty="0" smtClean="0"/>
              <a:t>Listen. Believe. Support.</a:t>
            </a:r>
            <a:endParaRPr lang="en-AU" sz="2000" b="1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9841" y="3285942"/>
            <a:ext cx="7886701" cy="2912635"/>
          </a:xfrm>
        </p:spPr>
        <p:txBody>
          <a:bodyPr/>
          <a:lstStyle/>
          <a:p>
            <a:pPr marL="0" indent="0">
              <a:buNone/>
            </a:pPr>
            <a:r>
              <a:rPr lang="en-AU" sz="2000" dirty="0" smtClean="0"/>
              <a:t>Don’t downplay or question their feelings.</a:t>
            </a:r>
          </a:p>
          <a:p>
            <a:pPr marL="0" indent="0">
              <a:buNone/>
            </a:pPr>
            <a:r>
              <a:rPr lang="en-AU" altLang="en-US" sz="2000" dirty="0" smtClean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Let them know it’s not their fault, and they’re not alone. </a:t>
            </a:r>
            <a:endParaRPr lang="en-AU" altLang="en-US" sz="2000" dirty="0"/>
          </a:p>
          <a:p>
            <a:pPr marL="0" indent="0">
              <a:buNone/>
            </a:pPr>
            <a:r>
              <a:rPr lang="en-AU" altLang="en-US" sz="2000" dirty="0" smtClean="0"/>
              <a:t>Ask them what they would like to do.</a:t>
            </a:r>
            <a:endParaRPr lang="en-AU" altLang="en-US" sz="2000" dirty="0"/>
          </a:p>
          <a:p>
            <a:pPr marL="0" indent="0">
              <a:buNone/>
            </a:pPr>
            <a:r>
              <a:rPr lang="en-AU" altLang="en-US" sz="2000" dirty="0" smtClean="0"/>
              <a:t>Encourage them to connect with a service like Speak Up, </a:t>
            </a:r>
            <a:r>
              <a:rPr lang="en-AU" altLang="en-US" sz="2000" dirty="0" smtClean="0"/>
              <a:t>which they can do anonymously</a:t>
            </a:r>
            <a:r>
              <a:rPr lang="en-AU" altLang="en-US" sz="2000" dirty="0" smtClean="0"/>
              <a:t>.</a:t>
            </a:r>
            <a:endParaRPr lang="en-AU" altLang="en-US" sz="2000" dirty="0"/>
          </a:p>
          <a:p>
            <a:pPr marL="0" indent="0">
              <a:buNone/>
            </a:pPr>
            <a:r>
              <a:rPr lang="en-AU" altLang="en-US" sz="2000" dirty="0" smtClean="0"/>
              <a:t>Remember – safety trumps privacy. Don’t promise you won’t tell anyone if someone’s safety is at risk.</a:t>
            </a:r>
            <a:endParaRPr lang="en-AU" altLang="en-US" sz="2000" dirty="0" smtClean="0">
              <a:solidFill>
                <a:srgbClr val="80808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78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itle + Content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33907 LTU PowerPoint 2017 TEM v1" id="{863CE38B-4526-42AD-BE28-B171678683A9}" vid="{6FA08EC8-41B8-4A0D-AE9D-2C0593E42E6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33907 LTU PowerPoint 2017 TEM v1</Template>
  <TotalTime>163</TotalTime>
  <Words>803</Words>
  <Application>Microsoft Office PowerPoint</Application>
  <PresentationFormat>On-screen Show (4:3)</PresentationFormat>
  <Paragraphs>132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Wingdings 2</vt:lpstr>
      <vt:lpstr>Roboto</vt:lpstr>
      <vt:lpstr>Arial</vt:lpstr>
      <vt:lpstr>Calibri Light</vt:lpstr>
      <vt:lpstr>Roboto Condensed</vt:lpstr>
      <vt:lpstr>Calibri</vt:lpstr>
      <vt:lpstr>Title + Content</vt:lpstr>
      <vt:lpstr>Building a safe and respectful community, together</vt:lpstr>
      <vt:lpstr>We all play a part</vt:lpstr>
      <vt:lpstr>What would you say you do here?</vt:lpstr>
      <vt:lpstr>What is unacceptable behaviour?</vt:lpstr>
      <vt:lpstr>What is unacceptable behaviour? </vt:lpstr>
      <vt:lpstr>What is unacceptable behaviour? </vt:lpstr>
      <vt:lpstr>What is unacceptable behaviour? </vt:lpstr>
      <vt:lpstr>How can we create an inclusive community? </vt:lpstr>
      <vt:lpstr>What should I do if someone tells me they’re experiencing  unacceptable behaviour? </vt:lpstr>
      <vt:lpstr>Referring on</vt:lpstr>
      <vt:lpstr>Why do people contact Speak Up?</vt:lpstr>
      <vt:lpstr>Speak Up can be contacted anonymously.  Ring us, or choose the “Report Anonymously” option on our website.</vt:lpstr>
      <vt:lpstr>Contacting us does not mean you have to progress your concern to a formal complaint.</vt:lpstr>
      <vt:lpstr>How can I contact Speak Up?</vt:lpstr>
      <vt:lpstr>Remember – we’re here to help!</vt:lpstr>
      <vt:lpstr>Thank</vt:lpstr>
    </vt:vector>
  </TitlesOfParts>
  <Company>La Trobe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Dian Lipiarski</dc:creator>
  <cp:keywords>Generic with AKoC Branding</cp:keywords>
  <cp:lastModifiedBy>Ali Norton</cp:lastModifiedBy>
  <cp:revision>36</cp:revision>
  <cp:lastPrinted>2017-06-21T02:26:54Z</cp:lastPrinted>
  <dcterms:created xsi:type="dcterms:W3CDTF">2017-07-26T23:47:49Z</dcterms:created>
  <dcterms:modified xsi:type="dcterms:W3CDTF">2018-03-12T04:51:00Z</dcterms:modified>
</cp:coreProperties>
</file>